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83" r:id="rId3"/>
    <p:sldId id="286" r:id="rId4"/>
    <p:sldId id="287" r:id="rId5"/>
    <p:sldId id="289" r:id="rId6"/>
    <p:sldId id="290" r:id="rId7"/>
    <p:sldId id="265" r:id="rId8"/>
    <p:sldId id="279" r:id="rId9"/>
    <p:sldId id="263" r:id="rId10"/>
    <p:sldId id="291" r:id="rId11"/>
    <p:sldId id="281" r:id="rId12"/>
    <p:sldId id="268" r:id="rId13"/>
    <p:sldId id="292" r:id="rId14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99"/>
    <a:srgbClr val="99CCFF"/>
    <a:srgbClr val="99FF99"/>
    <a:srgbClr val="002A7C"/>
    <a:srgbClr val="002570"/>
    <a:srgbClr val="003295"/>
    <a:srgbClr val="002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316" autoAdjust="0"/>
  </p:normalViewPr>
  <p:slideViewPr>
    <p:cSldViewPr>
      <p:cViewPr>
        <p:scale>
          <a:sx n="76" d="100"/>
          <a:sy n="76" d="100"/>
        </p:scale>
        <p:origin x="-1188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EB8E9A-A77A-47B7-B723-C219F824D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8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Image" r:id="rId3" imgW="10438095" imgH="5980952" progId="">
                  <p:embed/>
                </p:oleObj>
              </mc:Choice>
              <mc:Fallback>
                <p:oleObj name="Image" r:id="rId3" imgW="10438095" imgH="598095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2371725"/>
                        <a:ext cx="91440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543B-B228-402B-99BC-40CF3D9F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BCB7-F922-4849-AC1A-B2138FF6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E865-E57D-4939-9DB2-CC2645BFF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7303-E06F-41E2-AAA6-28990409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9FBA-C453-4263-92B9-A00D75BE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7FC9-DBFA-4B9C-AA95-BB499F70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6A3A-A05A-4D0B-9A23-CCC27D86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34D3-141A-4EFC-801D-0519C84C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C256-93F3-4EEC-B0B1-12469AD1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5D4B-17AB-4179-AB11-5528CE6E7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75E6-C345-4A78-BFF4-80DE99CC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5" imgW="10387302" imgH="1205924" progId="">
                  <p:embed/>
                </p:oleObj>
              </mc:Choice>
              <mc:Fallback>
                <p:oleObj name="Image" r:id="rId15" imgW="10387302" imgH="120592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52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B1E2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6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8F89E2B-A8F2-4E1D-B714-FA7F9D31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7188" y="0"/>
            <a:ext cx="928687" cy="92868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06" y="138091"/>
            <a:ext cx="8686993" cy="18774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Презентація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endParaRPr lang="en-US" sz="4000" b="1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>
              <a:defRPr/>
            </a:pP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вчителя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історії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uk-UA" sz="36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Григор</a:t>
            </a:r>
            <a:r>
              <a:rPr lang="en-US" sz="36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’</a:t>
            </a:r>
            <a:r>
              <a:rPr lang="uk-UA" sz="36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євої</a:t>
            </a:r>
            <a:r>
              <a:rPr lang="uk-UA" sz="36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Катерини </a:t>
            </a:r>
            <a:r>
              <a:rPr lang="uk-UA" sz="36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В</a:t>
            </a:r>
            <a:r>
              <a:rPr lang="uk-UA" sz="36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ікторівни</a:t>
            </a:r>
            <a:endParaRPr lang="ru-RU" sz="36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46082" name="Picture 2" descr="C:\Users\Админ\Desktop\IMG_7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92" y="2708920"/>
            <a:ext cx="2283490" cy="3239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3" y="1196752"/>
            <a:ext cx="5364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i="1" dirty="0" smtClean="0"/>
              <a:t>Позакласна робота</a:t>
            </a:r>
            <a:r>
              <a:rPr lang="uk-UA" sz="20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/>
              <a:t>базується на прийнятті активної участі в житті школи: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-</a:t>
            </a:r>
            <a:r>
              <a:rPr lang="uk-UA" sz="2000" dirty="0" smtClean="0"/>
              <a:t>проведення тематичної лінійки 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„ Козацька слава </a:t>
            </a:r>
            <a:r>
              <a:rPr lang="uk-UA" sz="2000" dirty="0" err="1" smtClean="0"/>
              <a:t>Барвінківщини</a:t>
            </a:r>
            <a:r>
              <a:rPr lang="uk-UA" sz="2000" dirty="0" smtClean="0"/>
              <a:t>”;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-</a:t>
            </a:r>
            <a:r>
              <a:rPr lang="uk-UA" sz="2000" dirty="0" smtClean="0"/>
              <a:t>проведення тижня історії;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-допомога</a:t>
            </a:r>
            <a:r>
              <a:rPr lang="uk-UA" sz="2000" dirty="0" smtClean="0"/>
              <a:t> у проведенні </a:t>
            </a:r>
            <a:r>
              <a:rPr lang="uk-UA" sz="2000" dirty="0" err="1" smtClean="0"/>
              <a:t>загально-шкільних</a:t>
            </a:r>
            <a:r>
              <a:rPr lang="uk-UA" sz="2000" dirty="0" smtClean="0"/>
              <a:t> свят;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-проведення</a:t>
            </a:r>
            <a:r>
              <a:rPr lang="uk-UA" sz="2000" dirty="0" smtClean="0"/>
              <a:t> конференцій із залученням професійних працівників освіти 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-надання</a:t>
            </a:r>
            <a:r>
              <a:rPr lang="uk-UA" sz="2000" dirty="0" smtClean="0"/>
              <a:t> допомоги учням школи у написанні дослідницьких робіт, рефератів, повідомлень, оформленні стіннівок;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-тематичних</a:t>
            </a:r>
            <a:r>
              <a:rPr lang="uk-UA" sz="2000" dirty="0" smtClean="0"/>
              <a:t> хвилин інформації;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-підготовка</a:t>
            </a:r>
            <a:r>
              <a:rPr lang="uk-UA" sz="2000" dirty="0" smtClean="0"/>
              <a:t> до предметних олімпіад;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-гурткова</a:t>
            </a:r>
            <a:r>
              <a:rPr lang="uk-UA" sz="2000" dirty="0" smtClean="0"/>
              <a:t> робота «Історичне </a:t>
            </a:r>
            <a:r>
              <a:rPr lang="uk-UA" sz="2000" dirty="0" err="1" smtClean="0"/>
              <a:t>раєзнавство</a:t>
            </a:r>
            <a:r>
              <a:rPr lang="uk-UA" sz="2000" dirty="0" smtClean="0"/>
              <a:t>»;</a:t>
            </a:r>
          </a:p>
          <a:p>
            <a:pPr>
              <a:lnSpc>
                <a:spcPct val="80000"/>
              </a:lnSpc>
            </a:pPr>
            <a:r>
              <a:rPr lang="uk-UA" sz="2000" dirty="0" err="1" smtClean="0"/>
              <a:t>-участь</a:t>
            </a:r>
            <a:r>
              <a:rPr lang="uk-UA" sz="2000" dirty="0" smtClean="0"/>
              <a:t> в історичному конкурсі «</a:t>
            </a:r>
            <a:r>
              <a:rPr lang="uk-UA" sz="2000" dirty="0" err="1" smtClean="0"/>
              <a:t>Олімпус</a:t>
            </a:r>
            <a:r>
              <a:rPr lang="uk-UA" sz="2000" dirty="0" smtClean="0"/>
              <a:t>»;</a:t>
            </a:r>
          </a:p>
          <a:p>
            <a:pPr>
              <a:lnSpc>
                <a:spcPct val="80000"/>
              </a:lnSpc>
            </a:pPr>
            <a:r>
              <a:rPr lang="uk-UA" sz="2000" i="1" dirty="0" smtClean="0"/>
              <a:t>В роботі використовую  етапи краєзнавчої роботи, а особливо під час вивчення тем які пов'язані з минулим рідного краю та сьогодення</a:t>
            </a:r>
            <a:endParaRPr lang="uk-UA" sz="2000" i="1" dirty="0"/>
          </a:p>
        </p:txBody>
      </p:sp>
      <p:pic>
        <p:nvPicPr>
          <p:cNvPr id="47106" name="Picture 2" descr="E:\Фото\Школьники\Экскурсия Харьков2015\Изображение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373"/>
            <a:ext cx="3897303" cy="2489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E:\Фото\Школьники\Тиждень истории 2016\Изображение 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0467"/>
            <a:ext cx="3779912" cy="255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Позакласна робота</a:t>
            </a:r>
            <a:endParaRPr lang="ru-RU" dirty="0"/>
          </a:p>
        </p:txBody>
      </p:sp>
      <p:pic>
        <p:nvPicPr>
          <p:cNvPr id="10" name="Picture 3" descr="E:\Фото\Школьники\На виховну\hOgeJXltJx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475">
            <a:off x="5263505" y="1212144"/>
            <a:ext cx="3684775" cy="2553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E:\Фото\Школьники\На виховну\DSCN2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4870">
            <a:off x="323527" y="3946393"/>
            <a:ext cx="3468122" cy="260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E:\Фото\Школьники\Мой клас Разное\DSCN18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688">
            <a:off x="5250484" y="3944857"/>
            <a:ext cx="3710818" cy="263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E:\Фото\Школьники\Масляна\89Ve2Valb0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167">
            <a:off x="263919" y="1554996"/>
            <a:ext cx="2999656" cy="224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E:\Фото\Школьники\День Захисту дітей 2015\Изобр 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88691"/>
            <a:ext cx="2989001" cy="224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Плани на майбутнє</a:t>
            </a:r>
            <a:endParaRPr lang="en-US" smtClean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grpSp>
        <p:nvGrpSpPr>
          <p:cNvPr id="30729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0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1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2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3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4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581400" y="2773363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586163" y="2779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708400" y="290036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690938" y="28733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30739" name="Group 44"/>
          <p:cNvGrpSpPr>
            <a:grpSpLocks/>
          </p:cNvGrpSpPr>
          <p:nvPr/>
        </p:nvGrpSpPr>
        <p:grpSpPr bwMode="auto">
          <a:xfrm>
            <a:off x="3792538" y="2984500"/>
            <a:ext cx="1522412" cy="1522413"/>
            <a:chOff x="2416" y="1878"/>
            <a:chExt cx="959" cy="959"/>
          </a:xfrm>
        </p:grpSpPr>
        <p:sp>
          <p:nvSpPr>
            <p:cNvPr id="30747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30748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0749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0750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0751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</p:grp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3894138" y="3429000"/>
            <a:ext cx="13716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 </a:t>
            </a:r>
          </a:p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майбутнє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41" name="Text Box 38"/>
          <p:cNvSpPr txBox="1">
            <a:spLocks noChangeArrowheads="1"/>
          </p:cNvSpPr>
          <p:nvPr/>
        </p:nvSpPr>
        <p:spPr bwMode="auto">
          <a:xfrm>
            <a:off x="6000750" y="1785938"/>
            <a:ext cx="29273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Впроваджувати у </a:t>
            </a:r>
          </a:p>
          <a:p>
            <a:pPr algn="ctr" eaLnBrk="0" hangingPunct="0"/>
            <a:r>
              <a:rPr lang="uk-UA" sz="1600" dirty="0"/>
              <a:t>навчально-виховний процес</a:t>
            </a:r>
          </a:p>
          <a:p>
            <a:pPr algn="ctr" eaLnBrk="0" hangingPunct="0"/>
            <a:r>
              <a:rPr lang="uk-UA" sz="1600" dirty="0"/>
              <a:t>Інноваційні методи навчання</a:t>
            </a:r>
            <a:endParaRPr lang="en-US" sz="1600" dirty="0"/>
          </a:p>
        </p:txBody>
      </p:sp>
      <p:sp>
        <p:nvSpPr>
          <p:cNvPr id="30742" name="Text Box 39"/>
          <p:cNvSpPr txBox="1">
            <a:spLocks noChangeArrowheads="1"/>
          </p:cNvSpPr>
          <p:nvPr/>
        </p:nvSpPr>
        <p:spPr bwMode="auto">
          <a:xfrm>
            <a:off x="203200" y="1803400"/>
            <a:ext cx="31940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uk-UA" sz="1600" dirty="0"/>
              <a:t>Підвищувати свій професійний </a:t>
            </a:r>
          </a:p>
          <a:p>
            <a:pPr algn="r" eaLnBrk="0" hangingPunct="0"/>
            <a:r>
              <a:rPr lang="uk-UA" sz="1600" dirty="0"/>
              <a:t>рівень і не зупинятися </a:t>
            </a:r>
          </a:p>
          <a:p>
            <a:pPr algn="r" eaLnBrk="0" hangingPunct="0"/>
            <a:r>
              <a:rPr lang="uk-UA" sz="1600" dirty="0"/>
              <a:t>на досягнутому</a:t>
            </a:r>
            <a:endParaRPr lang="en-US" sz="1600" dirty="0"/>
          </a:p>
        </p:txBody>
      </p:sp>
      <p:sp>
        <p:nvSpPr>
          <p:cNvPr id="30743" name="Text Box 40"/>
          <p:cNvSpPr txBox="1">
            <a:spLocks noChangeArrowheads="1"/>
          </p:cNvSpPr>
          <p:nvPr/>
        </p:nvSpPr>
        <p:spPr bwMode="auto">
          <a:xfrm>
            <a:off x="6629400" y="3556000"/>
            <a:ext cx="19351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Удосконалювати </a:t>
            </a:r>
          </a:p>
          <a:p>
            <a:pPr algn="ctr" eaLnBrk="0" hangingPunct="0"/>
            <a:r>
              <a:rPr lang="uk-UA" sz="1600" dirty="0"/>
              <a:t>власні методики </a:t>
            </a:r>
          </a:p>
          <a:p>
            <a:pPr algn="ctr" eaLnBrk="0" hangingPunct="0"/>
            <a:r>
              <a:rPr lang="uk-UA" sz="1600" dirty="0"/>
              <a:t>викладання історії</a:t>
            </a:r>
            <a:endParaRPr lang="en-US" sz="1600" dirty="0"/>
          </a:p>
        </p:txBody>
      </p:sp>
      <p:sp>
        <p:nvSpPr>
          <p:cNvPr id="30744" name="Text Box 41"/>
          <p:cNvSpPr txBox="1">
            <a:spLocks noChangeArrowheads="1"/>
          </p:cNvSpPr>
          <p:nvPr/>
        </p:nvSpPr>
        <p:spPr bwMode="auto">
          <a:xfrm>
            <a:off x="5715000" y="5156200"/>
            <a:ext cx="31988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Підвищувати </a:t>
            </a:r>
          </a:p>
          <a:p>
            <a:pPr algn="ctr" eaLnBrk="0" hangingPunct="0"/>
            <a:r>
              <a:rPr lang="uk-UA" sz="1600" dirty="0"/>
              <a:t>зацікавленість історією  учнями</a:t>
            </a:r>
            <a:endParaRPr lang="en-US" sz="1600" dirty="0"/>
          </a:p>
        </p:txBody>
      </p:sp>
      <p:sp>
        <p:nvSpPr>
          <p:cNvPr id="30745" name="Text Box 42"/>
          <p:cNvSpPr txBox="1">
            <a:spLocks noChangeArrowheads="1"/>
          </p:cNvSpPr>
          <p:nvPr/>
        </p:nvSpPr>
        <p:spPr bwMode="auto">
          <a:xfrm>
            <a:off x="541338" y="3556000"/>
            <a:ext cx="1941512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Сприяти розвитку </a:t>
            </a:r>
          </a:p>
          <a:p>
            <a:pPr algn="ctr" eaLnBrk="0" hangingPunct="0"/>
            <a:r>
              <a:rPr lang="uk-UA" sz="1600" dirty="0"/>
              <a:t>зацікавлених </a:t>
            </a:r>
          </a:p>
          <a:p>
            <a:pPr algn="ctr" eaLnBrk="0" hangingPunct="0"/>
            <a:r>
              <a:rPr lang="uk-UA" sz="1600" dirty="0"/>
              <a:t>історією учнів</a:t>
            </a:r>
            <a:endParaRPr lang="en-US" sz="1600" dirty="0"/>
          </a:p>
        </p:txBody>
      </p:sp>
      <p:sp>
        <p:nvSpPr>
          <p:cNvPr id="30746" name="Text Box 43"/>
          <p:cNvSpPr txBox="1">
            <a:spLocks noChangeArrowheads="1"/>
          </p:cNvSpPr>
          <p:nvPr/>
        </p:nvSpPr>
        <p:spPr bwMode="auto">
          <a:xfrm>
            <a:off x="357188" y="5072063"/>
            <a:ext cx="26765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Особливу увагу приділяти</a:t>
            </a:r>
          </a:p>
          <a:p>
            <a:pPr algn="ctr" eaLnBrk="0" hangingPunct="0"/>
            <a:r>
              <a:rPr lang="uk-UA" sz="1600" dirty="0"/>
              <a:t>  відстаючим учням</a:t>
            </a:r>
            <a:endParaRPr lang="en-US" sz="16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2" grpId="0"/>
      <p:bldP spid="30743" grpId="0"/>
      <p:bldP spid="30744" grpId="0"/>
      <p:bldP spid="30744" grpId="1"/>
      <p:bldP spid="30745" grpId="0"/>
      <p:bldP spid="30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8" y="0"/>
            <a:ext cx="8964488" cy="980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Презентація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3655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6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ДЯКУЮ ЗА УВАГУ</a:t>
            </a:r>
            <a:endParaRPr lang="ru-RU" sz="60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Доповідь на тему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Інноваційні методи на уроках історії</a:t>
            </a:r>
            <a:endParaRPr lang="ru-RU" sz="4000" dirty="0"/>
          </a:p>
        </p:txBody>
      </p:sp>
      <p:pic>
        <p:nvPicPr>
          <p:cNvPr id="46082" name="Picture 2" descr="E:\Фото\Школьники\Брейн-ринг  2016\8mb_N3YTs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87216"/>
            <a:ext cx="4367808" cy="3275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23629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dirty="0" smtClean="0"/>
              <a:t>Навчання, як </a:t>
            </a:r>
            <a:r>
              <a:rPr lang="uk-UA" sz="2400" b="1" dirty="0" smtClean="0"/>
              <a:t>відомо, </a:t>
            </a:r>
            <a:r>
              <a:rPr lang="uk-UA" sz="2400" b="1" dirty="0" err="1" smtClean="0"/>
              <a:t>грунтується</a:t>
            </a:r>
            <a:r>
              <a:rPr lang="uk-UA" sz="2400" b="1" dirty="0" smtClean="0"/>
              <a:t> на </a:t>
            </a:r>
            <a:r>
              <a:rPr lang="uk-UA" sz="2400" b="1" dirty="0" smtClean="0"/>
              <a:t>трьох </a:t>
            </a:r>
            <a:r>
              <a:rPr lang="ru-RU" sz="2400" b="1" dirty="0" err="1" smtClean="0"/>
              <a:t>функц</a:t>
            </a:r>
            <a:r>
              <a:rPr lang="uk-UA" sz="2400" b="1" dirty="0" err="1" smtClean="0"/>
              <a:t>іях</a:t>
            </a:r>
            <a:r>
              <a:rPr lang="uk-UA" sz="2400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навчальній, розвивальній, виховній.</a:t>
            </a:r>
            <a:endParaRPr lang="uk-UA" sz="2400" b="1" dirty="0" smtClean="0"/>
          </a:p>
          <a:p>
            <a:pPr>
              <a:lnSpc>
                <a:spcPct val="90000"/>
              </a:lnSpc>
            </a:pPr>
            <a:r>
              <a:rPr lang="uk-UA" sz="2400" b="1" dirty="0" smtClean="0"/>
              <a:t>Навчальна функція</a:t>
            </a:r>
            <a:r>
              <a:rPr lang="uk-UA" sz="2400" dirty="0" smtClean="0"/>
              <a:t> перш за все,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/>
              <a:t>передбачає засвоєння нових наукових знань, формування спеціальних вмінь та навичок. В свою чергу – наукові знання – це </a:t>
            </a:r>
            <a:r>
              <a:rPr lang="uk-UA" sz="2400" dirty="0" smtClean="0"/>
              <a:t>факти, </a:t>
            </a:r>
            <a:r>
              <a:rPr lang="uk-UA" sz="2400" dirty="0" smtClean="0"/>
              <a:t>поняття, закони, теорія. Засвоєння інформації відбувається на трьох рівнях: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На рівні простого відтворення ( репродуктивна )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На рівні використання знань в дещо зміненій ситуації ( реконструктивна )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На творчому рівні.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7040"/>
            <a:ext cx="820891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90000"/>
              </a:lnSpc>
            </a:pPr>
            <a:r>
              <a:rPr lang="uk-UA" sz="2800" dirty="0" smtClean="0"/>
              <a:t>Для цього треба поєднувати комплекс методів і прийомів, які активізують творчу пізнавальну діяльність. </a:t>
            </a:r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Учитель має постійно стимулювати в учнів прагнення піднятися вище того, що вже ними досягнуто, почуття власної гідності, добрий настрій, при якому працюватиметься швидше й результативніше.</a:t>
            </a:r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Успішність усіх без винятку учнів шляхом взаємовпливу: учитель — учень — учні — учитель.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4572000" cy="4829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Для досягнення цієї мети необхідними є: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використання різних форм, методів організації навчальної діяльності, орієнтованої на конкретного учня;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створення атмосфери зацікавленості кожного учня в роботі класу;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стимулювання учня до висловлювань, використання різних способів виконання завдань без страху помилитися, дати неправильну відповідь;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підтримка учня в його бажанні знаходити власний спосіб роботи, аналізувати свою роботу та роботу інших учнів на уроці; 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створення на уроці педагогічних ситуацій, що дають змогу кожному учневі виявити ініціативу, самостійність у роботі, та умов для природного самовираження учня.</a:t>
            </a:r>
            <a:endParaRPr lang="uk-UA" dirty="0"/>
          </a:p>
        </p:txBody>
      </p:sp>
      <p:pic>
        <p:nvPicPr>
          <p:cNvPr id="48130" name="Picture 2" descr="C:\Users\Админ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95" y="1556792"/>
            <a:ext cx="4355976" cy="245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E:\Фото\Школьники\Тиждень истории 2016\Изображение 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999475"/>
            <a:ext cx="4068959" cy="247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856984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b="1" dirty="0" smtClean="0"/>
              <a:t>У своїй педагогічній діяльності  я використовую такі інноваційні форми уроків</a:t>
            </a:r>
            <a:r>
              <a:rPr lang="uk-UA" sz="24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Урок-семінар ( висвітлення питань з даної теми );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Урок-практикум ( використання таблиць, діаграм, довідників... );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Урок-диспут «Займи позицію» ( обговорення проблем, учні вчаться доводити правильність своєї думки, робити висновки ... ) ;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Урок-гра „ Що? Де? Коли?” та КВК ( використання на різних рівнях власних знань ) ; 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Урок-шоу „ Поле чудес”  ( використання елементів ребусів, кросвордів, </a:t>
            </a:r>
            <a:r>
              <a:rPr lang="uk-UA" sz="2200" dirty="0" err="1" smtClean="0"/>
              <a:t>чайнвордів</a:t>
            </a:r>
            <a:r>
              <a:rPr lang="uk-UA" sz="2200" dirty="0" smtClean="0"/>
              <a:t>.) ;</a:t>
            </a:r>
          </a:p>
          <a:p>
            <a:pPr>
              <a:lnSpc>
                <a:spcPct val="90000"/>
              </a:lnSpc>
            </a:pPr>
            <a:r>
              <a:rPr lang="uk-UA" sz="2200" dirty="0" err="1" smtClean="0"/>
              <a:t>Брейн-ринг</a:t>
            </a:r>
            <a:r>
              <a:rPr lang="uk-UA" sz="2200" dirty="0" smtClean="0"/>
              <a:t>  (  змістовна та повна відповідь на поставлене запитання);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 з </a:t>
            </a:r>
            <a:r>
              <a:rPr lang="uk-UA" sz="2200" dirty="0"/>
              <a:t>аудіовізуальними і мультимедійними </a:t>
            </a:r>
            <a:r>
              <a:rPr lang="uk-UA" sz="2200" dirty="0" smtClean="0"/>
              <a:t>засобами на </a:t>
            </a:r>
            <a:r>
              <a:rPr lang="ru-RU" sz="2200" dirty="0" err="1"/>
              <a:t>ф</a:t>
            </a:r>
            <a:r>
              <a:rPr lang="ru-RU" sz="2200" dirty="0" err="1" smtClean="0"/>
              <a:t>ормування</a:t>
            </a:r>
            <a:r>
              <a:rPr lang="ru-RU" sz="2200" dirty="0" smtClean="0"/>
              <a:t> </a:t>
            </a:r>
            <a:r>
              <a:rPr lang="ru-RU" sz="2200" dirty="0" err="1"/>
              <a:t>дослідницьких</a:t>
            </a:r>
            <a:r>
              <a:rPr lang="ru-RU" sz="2200" dirty="0"/>
              <a:t> </a:t>
            </a:r>
            <a:r>
              <a:rPr lang="ru-RU" sz="2200" dirty="0" err="1" smtClean="0"/>
              <a:t>вмінь</a:t>
            </a:r>
            <a:r>
              <a:rPr lang="ru-RU" sz="2200" dirty="0" smtClean="0"/>
              <a:t> </a:t>
            </a:r>
            <a:r>
              <a:rPr lang="ru-RU" sz="2200" dirty="0" err="1" smtClean="0"/>
              <a:t>учнів</a:t>
            </a:r>
            <a:r>
              <a:rPr lang="ru-RU" sz="2200" dirty="0"/>
              <a:t>;</a:t>
            </a:r>
            <a:r>
              <a:rPr lang="uk-UA" sz="2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Урок-вікторина ( всебічний розгляд проблеми, вдале вирішення, допитливість, навчання самостійності).</a:t>
            </a:r>
          </a:p>
          <a:p>
            <a:pPr>
              <a:lnSpc>
                <a:spcPct val="90000"/>
              </a:lnSpc>
            </a:pPr>
            <a:r>
              <a:rPr lang="uk-UA" sz="2200" dirty="0" smtClean="0"/>
              <a:t>Під час етапів уроку використовую різні прийоми.</a:t>
            </a:r>
            <a:endParaRPr lang="uk-U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invGray">
          <a:xfrm>
            <a:off x="0" y="1524000"/>
            <a:ext cx="5643563" cy="2333625"/>
          </a:xfrm>
          <a:prstGeom prst="rightArrow">
            <a:avLst>
              <a:gd name="adj1" fmla="val 79306"/>
              <a:gd name="adj2" fmla="val 33588"/>
            </a:avLst>
          </a:prstGeom>
          <a:gradFill rotWithShape="1">
            <a:gsLst>
              <a:gs pos="0">
                <a:srgbClr val="00257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500063" y="3062288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smtClean="0">
                <a:solidFill>
                  <a:schemeClr val="tx2"/>
                </a:solidFill>
                <a:cs typeface="+mn-cs"/>
              </a:rPr>
              <a:t>“Шість запитань” 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28625" y="2428875"/>
            <a:ext cx="4071938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1500" b="1" dirty="0" err="1">
                <a:solidFill>
                  <a:schemeClr val="tx2"/>
                </a:solidFill>
                <a:cs typeface="+mn-cs"/>
              </a:rPr>
              <a:t>“Бачено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-небачено”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,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“Диктант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 для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шпигуна”</a:t>
            </a:r>
            <a:endParaRPr lang="en-US" sz="15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1857375"/>
            <a:ext cx="4038600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2"/>
                </a:solidFill>
                <a:cs typeface="+mn-cs"/>
              </a:rPr>
              <a:t>Понятійні диктанти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786438" y="2195513"/>
            <a:ext cx="2986087" cy="1233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Вивчення  основних  </a:t>
            </a:r>
            <a:r>
              <a:rPr lang="uk-UA" sz="24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понять, нового матеріалу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invGray">
          <a:xfrm>
            <a:off x="0" y="4024313"/>
            <a:ext cx="5643563" cy="2333625"/>
          </a:xfrm>
          <a:prstGeom prst="rightArrow">
            <a:avLst>
              <a:gd name="adj1" fmla="val 79306"/>
              <a:gd name="adj2" fmla="val 33588"/>
            </a:avLst>
          </a:prstGeom>
          <a:solidFill>
            <a:srgbClr val="FF9999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566738" y="5562600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smtClean="0">
                <a:solidFill>
                  <a:schemeClr val="tx2"/>
                </a:solidFill>
                <a:cs typeface="+mn-cs"/>
              </a:rPr>
              <a:t>“Хто більше”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576263" y="4929188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FF99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“Знайди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помилку”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500063" y="4357688"/>
            <a:ext cx="4038600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“Взнай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мене”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643563" y="4767263"/>
            <a:ext cx="3500437" cy="1233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Перевірка домашнього завдання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99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Методичні  прийоми</a:t>
            </a:r>
            <a:endParaRPr lang="en-US" b="1" dirty="0">
              <a:solidFill>
                <a:srgbClr val="FF99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Інтерактивні уроки</a:t>
            </a:r>
            <a:endParaRPr lang="ru-RU" dirty="0"/>
          </a:p>
        </p:txBody>
      </p:sp>
      <p:pic>
        <p:nvPicPr>
          <p:cNvPr id="50178" name="Picture 2" descr="E:\Фото\Школьники\Брейн-ринг  2016\Изображение 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0248"/>
            <a:ext cx="3662313" cy="27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E:\Фото\Школьники\Брейн-ринг  2016\Изображение 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356992"/>
            <a:ext cx="3034497" cy="22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E:\Фото\Школьники\Экскурсия Харьков2015\Изображение 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954" y="4374651"/>
            <a:ext cx="2675877" cy="20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E:\Фото\Школьники\Музей\4V3mDEFyGy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1450"/>
            <a:ext cx="3236206" cy="24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C:\Users\Админ\Desktop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40424"/>
            <a:ext cx="3408408" cy="191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AutoShape 13"/>
          <p:cNvSpPr>
            <a:spLocks noChangeArrowheads="1"/>
          </p:cNvSpPr>
          <p:nvPr/>
        </p:nvSpPr>
        <p:spPr bwMode="gray">
          <a:xfrm>
            <a:off x="838200" y="3581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проектів</a:t>
            </a:r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gray">
          <a:xfrm>
            <a:off x="838200" y="3048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838200" y="25146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gray">
          <a:xfrm>
            <a:off x="6324600" y="3581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>
            <a:off x="6324600" y="3048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gray">
          <a:xfrm>
            <a:off x="6324600" y="2514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4583" name="Group 27"/>
          <p:cNvGrpSpPr>
            <a:grpSpLocks/>
          </p:cNvGrpSpPr>
          <p:nvPr/>
        </p:nvGrpSpPr>
        <p:grpSpPr bwMode="auto">
          <a:xfrm>
            <a:off x="2917825" y="1981200"/>
            <a:ext cx="3157538" cy="2841625"/>
            <a:chOff x="1838" y="1248"/>
            <a:chExt cx="1989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87" y="1951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70" y="191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5" name="Oval 7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596" name="Oval 8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8" name="Oval 10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00" name="Oval 12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gray">
            <a:xfrm>
              <a:off x="2295" y="1804"/>
              <a:ext cx="10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>
                  <a:solidFill>
                    <a:srgbClr val="FFFF00"/>
                  </a:solidFill>
                  <a:latin typeface="Bookman Old Style" pitchFamily="18" charset="0"/>
                </a:rPr>
                <a:t>Позаклас-на робота</a:t>
              </a:r>
              <a:endParaRPr lang="en-US" sz="2000" b="1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557463" y="50292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dirty="0">
                <a:latin typeface="Verdana" pitchFamily="34" charset="0"/>
                <a:cs typeface="+mn-cs"/>
              </a:rPr>
              <a:t>Проведення  тижнів  історії</a:t>
            </a:r>
            <a:endParaRPr lang="en-US" dirty="0">
              <a:latin typeface="Verdana" pitchFamily="34" charset="0"/>
              <a:cs typeface="+mn-cs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857250" y="2714625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  <a:cs typeface="+mn-cs"/>
              </a:rPr>
              <a:t>Виховні години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gray">
          <a:xfrm>
            <a:off x="671079" y="3143250"/>
            <a:ext cx="2191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+mn-cs"/>
              </a:rPr>
              <a:t>Віртуальні подорожі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gray">
          <a:xfrm>
            <a:off x="1650308" y="3738563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1" dirty="0" smtClean="0">
                <a:solidFill>
                  <a:srgbClr val="FFFF00"/>
                </a:solidFill>
                <a:latin typeface="Century Schoolbook" pitchFamily="18" charset="0"/>
              </a:rPr>
              <a:t>  </a:t>
            </a:r>
            <a:endParaRPr lang="en-US" sz="1200" b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gray">
          <a:xfrm>
            <a:off x="6286500" y="2671763"/>
            <a:ext cx="194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200" b="1" dirty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  <a:cs typeface="+mn-cs"/>
              </a:rPr>
              <a:t>Перегляд історичних</a:t>
            </a:r>
          </a:p>
          <a:p>
            <a:pPr algn="ctr" eaLnBrk="0" hangingPunct="0">
              <a:defRPr/>
            </a:pPr>
            <a:r>
              <a:rPr lang="uk-UA" sz="1200" b="1" dirty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  <a:cs typeface="+mn-cs"/>
              </a:rPr>
              <a:t> фільмів</a:t>
            </a:r>
            <a:endParaRPr lang="en-US" sz="1200" b="1" dirty="0">
              <a:solidFill>
                <a:schemeClr val="tx1">
                  <a:lumMod val="25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gray">
          <a:xfrm>
            <a:off x="6500813" y="3205163"/>
            <a:ext cx="161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200" b="1" dirty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  <a:cs typeface="+mn-cs"/>
              </a:rPr>
              <a:t>Екскурсії до </a:t>
            </a:r>
          </a:p>
          <a:p>
            <a:pPr algn="ctr" eaLnBrk="0" hangingPunct="0">
              <a:defRPr/>
            </a:pPr>
            <a:r>
              <a:rPr lang="uk-UA" sz="1200" b="1" dirty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  <a:cs typeface="+mn-cs"/>
              </a:rPr>
              <a:t>історичних місць</a:t>
            </a:r>
            <a:endParaRPr lang="en-US" sz="1200" b="1" dirty="0">
              <a:solidFill>
                <a:schemeClr val="accent5">
                  <a:lumMod val="1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590" name="Text Box 26"/>
          <p:cNvSpPr txBox="1">
            <a:spLocks noChangeArrowheads="1"/>
          </p:cNvSpPr>
          <p:nvPr/>
        </p:nvSpPr>
        <p:spPr bwMode="gray">
          <a:xfrm>
            <a:off x="6572250" y="37385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1">
                <a:solidFill>
                  <a:srgbClr val="0070C0"/>
                </a:solidFill>
                <a:latin typeface="Century Schoolbook" pitchFamily="18" charset="0"/>
              </a:rPr>
              <a:t>Ігри, конкурси</a:t>
            </a:r>
            <a:endParaRPr lang="en-US" sz="1200" b="1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sz="3600" b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Позакласна робота</a:t>
            </a:r>
            <a:endParaRPr lang="en-US" sz="3600" b="1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769</TotalTime>
  <Words>602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cdb2004141gd</vt:lpstr>
      <vt:lpstr>Image</vt:lpstr>
      <vt:lpstr>Презентация PowerPoint</vt:lpstr>
      <vt:lpstr>Доповідь на тему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Методичні  прийоми</vt:lpstr>
      <vt:lpstr>Інтерактивні уроки</vt:lpstr>
      <vt:lpstr>Презентация PowerPoint</vt:lpstr>
      <vt:lpstr>Презентация PowerPoint</vt:lpstr>
      <vt:lpstr>Позакласна робота</vt:lpstr>
      <vt:lpstr>Плани на майбутнє</vt:lpstr>
      <vt:lpstr> Презентація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Админ</cp:lastModifiedBy>
  <cp:revision>95</cp:revision>
  <dcterms:created xsi:type="dcterms:W3CDTF">2010-11-29T18:56:43Z</dcterms:created>
  <dcterms:modified xsi:type="dcterms:W3CDTF">2016-11-12T19:09:40Z</dcterms:modified>
</cp:coreProperties>
</file>