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82"/>
  </p:notesMasterIdLst>
  <p:sldIdLst>
    <p:sldId id="257" r:id="rId2"/>
    <p:sldId id="299" r:id="rId3"/>
    <p:sldId id="269" r:id="rId4"/>
    <p:sldId id="260" r:id="rId5"/>
    <p:sldId id="275" r:id="rId6"/>
    <p:sldId id="271" r:id="rId7"/>
    <p:sldId id="283" r:id="rId8"/>
    <p:sldId id="262" r:id="rId9"/>
    <p:sldId id="300" r:id="rId10"/>
    <p:sldId id="279" r:id="rId11"/>
    <p:sldId id="301" r:id="rId12"/>
    <p:sldId id="266" r:id="rId13"/>
    <p:sldId id="265" r:id="rId14"/>
    <p:sldId id="267" r:id="rId15"/>
    <p:sldId id="261" r:id="rId16"/>
    <p:sldId id="263" r:id="rId17"/>
    <p:sldId id="287" r:id="rId18"/>
    <p:sldId id="284" r:id="rId19"/>
    <p:sldId id="288" r:id="rId20"/>
    <p:sldId id="286" r:id="rId21"/>
    <p:sldId id="296" r:id="rId22"/>
    <p:sldId id="297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73" r:id="rId31"/>
    <p:sldId id="351" r:id="rId32"/>
    <p:sldId id="298" r:id="rId33"/>
    <p:sldId id="304" r:id="rId34"/>
    <p:sldId id="305" r:id="rId35"/>
    <p:sldId id="306" r:id="rId36"/>
    <p:sldId id="307" r:id="rId37"/>
    <p:sldId id="308" r:id="rId38"/>
    <p:sldId id="309" r:id="rId39"/>
    <p:sldId id="303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268" r:id="rId8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264"/>
    <a:srgbClr val="BE3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8" autoAdjust="0"/>
    <p:restoredTop sz="94660"/>
  </p:normalViewPr>
  <p:slideViewPr>
    <p:cSldViewPr snapToGrid="0">
      <p:cViewPr>
        <p:scale>
          <a:sx n="62" d="100"/>
          <a:sy n="62" d="100"/>
        </p:scale>
        <p:origin x="5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2CE3A-E726-474B-A7E4-B7972846B30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EB4D3B-7748-4059-A0E8-D9A7F9703C48}">
      <dgm:prSet custT="1"/>
      <dgm:spPr/>
      <dgm:t>
        <a:bodyPr/>
        <a:lstStyle/>
        <a:p>
          <a:pPr rtl="0"/>
          <a:r>
            <a:rPr lang="uk-UA" sz="4000" baseline="0" dirty="0" smtClean="0"/>
            <a:t>розширення знань</a:t>
          </a:r>
          <a:endParaRPr lang="ru-RU" sz="4000" dirty="0"/>
        </a:p>
      </dgm:t>
    </dgm:pt>
    <dgm:pt modelId="{145EBEFF-A17A-4D23-82D9-63E0ACF54F5B}" type="parTrans" cxnId="{CE07D60A-61D6-4F22-8479-E3ADC616FF58}">
      <dgm:prSet/>
      <dgm:spPr/>
      <dgm:t>
        <a:bodyPr/>
        <a:lstStyle/>
        <a:p>
          <a:endParaRPr lang="ru-RU"/>
        </a:p>
      </dgm:t>
    </dgm:pt>
    <dgm:pt modelId="{6F180363-65D6-4EA0-ABD2-9396DA5FD2BA}" type="sibTrans" cxnId="{CE07D60A-61D6-4F22-8479-E3ADC616FF58}">
      <dgm:prSet/>
      <dgm:spPr/>
      <dgm:t>
        <a:bodyPr/>
        <a:lstStyle/>
        <a:p>
          <a:endParaRPr lang="ru-RU"/>
        </a:p>
      </dgm:t>
    </dgm:pt>
    <dgm:pt modelId="{0A8FCD82-E7A2-4D2D-9749-0A7821ECD156}">
      <dgm:prSet custT="1"/>
      <dgm:spPr/>
      <dgm:t>
        <a:bodyPr/>
        <a:lstStyle/>
        <a:p>
          <a:pPr rtl="0"/>
          <a:r>
            <a:rPr lang="uk-UA" sz="3600" baseline="0" dirty="0" smtClean="0"/>
            <a:t>розвиток особистісного потенціалу </a:t>
          </a:r>
          <a:endParaRPr lang="ru-RU" sz="3600" baseline="0" dirty="0"/>
        </a:p>
      </dgm:t>
    </dgm:pt>
    <dgm:pt modelId="{9CB25384-C627-473C-9FE0-7907771A3854}" type="parTrans" cxnId="{801C3DBD-0C69-4168-B6BA-C56155EF3019}">
      <dgm:prSet/>
      <dgm:spPr/>
      <dgm:t>
        <a:bodyPr/>
        <a:lstStyle/>
        <a:p>
          <a:endParaRPr lang="ru-RU"/>
        </a:p>
      </dgm:t>
    </dgm:pt>
    <dgm:pt modelId="{BB40B80A-55FF-43E3-97B9-4218C3E95827}" type="sibTrans" cxnId="{801C3DBD-0C69-4168-B6BA-C56155EF3019}">
      <dgm:prSet/>
      <dgm:spPr/>
      <dgm:t>
        <a:bodyPr/>
        <a:lstStyle/>
        <a:p>
          <a:endParaRPr lang="ru-RU"/>
        </a:p>
      </dgm:t>
    </dgm:pt>
    <dgm:pt modelId="{4CC2A1B8-43E0-4B65-AC93-F31CC3DB9B6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uk-UA" sz="3600" dirty="0" smtClean="0">
              <a:solidFill>
                <a:srgbClr val="C00000"/>
              </a:solidFill>
            </a:rPr>
            <a:t>для участі </a:t>
          </a:r>
        </a:p>
        <a:p>
          <a:pPr rtl="0">
            <a:spcAft>
              <a:spcPts val="0"/>
            </a:spcAft>
          </a:pPr>
          <a:r>
            <a:rPr lang="uk-UA" sz="3600" dirty="0" smtClean="0">
              <a:solidFill>
                <a:srgbClr val="C00000"/>
              </a:solidFill>
            </a:rPr>
            <a:t>в суспільному житті</a:t>
          </a:r>
          <a:endParaRPr lang="ru-RU" sz="2800" dirty="0">
            <a:solidFill>
              <a:srgbClr val="C00000"/>
            </a:solidFill>
          </a:endParaRPr>
        </a:p>
      </dgm:t>
    </dgm:pt>
    <dgm:pt modelId="{58D880AB-2FDD-437C-A8E9-AE60D3BABB7E}" type="parTrans" cxnId="{BE9D54A2-7071-47C1-BBDC-E0CE93D39865}">
      <dgm:prSet/>
      <dgm:spPr/>
      <dgm:t>
        <a:bodyPr/>
        <a:lstStyle/>
        <a:p>
          <a:endParaRPr lang="ru-RU"/>
        </a:p>
      </dgm:t>
    </dgm:pt>
    <dgm:pt modelId="{010450BA-2198-44C8-A4EA-701FAD7168C2}" type="sibTrans" cxnId="{BE9D54A2-7071-47C1-BBDC-E0CE93D39865}">
      <dgm:prSet/>
      <dgm:spPr/>
      <dgm:t>
        <a:bodyPr/>
        <a:lstStyle/>
        <a:p>
          <a:endParaRPr lang="ru-RU"/>
        </a:p>
      </dgm:t>
    </dgm:pt>
    <dgm:pt modelId="{44C2CDCA-92B5-4F5E-85C8-8F5E26EC416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600"/>
            </a:spcAft>
          </a:pPr>
          <a:r>
            <a:rPr lang="uk-UA" sz="3600" baseline="0" dirty="0" smtClean="0"/>
            <a:t>- розуміння, </a:t>
          </a:r>
        </a:p>
        <a:p>
          <a:pPr rtl="0">
            <a:lnSpc>
              <a:spcPct val="100000"/>
            </a:lnSpc>
            <a:spcAft>
              <a:spcPts val="600"/>
            </a:spcAft>
          </a:pPr>
          <a:r>
            <a:rPr lang="uk-UA" sz="3600" baseline="0" dirty="0" smtClean="0"/>
            <a:t>осмислення, </a:t>
          </a:r>
          <a:r>
            <a:rPr lang="uk-UA" sz="3600" i="1" baseline="0" dirty="0" smtClean="0"/>
            <a:t>оцінювання</a:t>
          </a:r>
          <a:r>
            <a:rPr lang="uk-UA" sz="3600" baseline="0" dirty="0" smtClean="0"/>
            <a:t>, використання </a:t>
          </a:r>
          <a:r>
            <a:rPr lang="uk-UA" sz="3600" i="1" baseline="0" dirty="0" smtClean="0"/>
            <a:t>текстів</a:t>
          </a:r>
          <a:r>
            <a:rPr lang="uk-UA" sz="3600" i="1" dirty="0" smtClean="0"/>
            <a:t>,</a:t>
          </a:r>
          <a:r>
            <a:rPr lang="uk-UA" sz="3600" dirty="0" smtClean="0"/>
            <a:t> ц</a:t>
          </a:r>
          <a:r>
            <a:rPr lang="uk-UA" sz="3600" i="1" dirty="0" smtClean="0"/>
            <a:t>ікавість</a:t>
          </a:r>
          <a:r>
            <a:rPr lang="uk-UA" sz="3600" dirty="0" smtClean="0"/>
            <a:t> до читання, читацький досвід</a:t>
          </a:r>
          <a:endParaRPr lang="ru-RU" sz="3600" dirty="0"/>
        </a:p>
      </dgm:t>
    </dgm:pt>
    <dgm:pt modelId="{8DA3D033-A121-42E8-A556-B76EF353AF7E}" type="sibTrans" cxnId="{F2E69B33-4E3A-47CD-B206-F0A4480F18F7}">
      <dgm:prSet/>
      <dgm:spPr/>
      <dgm:t>
        <a:bodyPr/>
        <a:lstStyle/>
        <a:p>
          <a:endParaRPr lang="ru-RU"/>
        </a:p>
      </dgm:t>
    </dgm:pt>
    <dgm:pt modelId="{46ADF75F-8D85-4025-8389-976EBABD3F7F}" type="parTrans" cxnId="{F2E69B33-4E3A-47CD-B206-F0A4480F18F7}">
      <dgm:prSet/>
      <dgm:spPr/>
      <dgm:t>
        <a:bodyPr/>
        <a:lstStyle/>
        <a:p>
          <a:endParaRPr lang="ru-RU"/>
        </a:p>
      </dgm:t>
    </dgm:pt>
    <dgm:pt modelId="{60BC8536-8587-4C55-9509-3BCF9D44E51C}" type="pres">
      <dgm:prSet presAssocID="{F412CE3A-E726-474B-A7E4-B7972846B3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EE1DA7-92FA-4492-8366-D42248ADE518}" type="pres">
      <dgm:prSet presAssocID="{44C2CDCA-92B5-4F5E-85C8-8F5E26EC4167}" presName="node" presStyleLbl="node1" presStyleIdx="0" presStyleCnt="4" custScaleX="506931" custScaleY="174751" custRadScaleRad="86361" custRadScaleInc="-15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683EE-647D-495B-BDFF-24C1938FC20B}" type="pres">
      <dgm:prSet presAssocID="{8DA3D033-A121-42E8-A556-B76EF353AF7E}" presName="sibTrans" presStyleLbl="sibTrans2D1" presStyleIdx="0" presStyleCnt="4" custAng="15887959" custFlipVert="0" custFlipHor="1" custScaleX="1004195" custScaleY="84311" custLinFactX="-474125" custLinFactNeighborX="-500000" custLinFactNeighborY="-31479"/>
      <dgm:spPr/>
      <dgm:t>
        <a:bodyPr/>
        <a:lstStyle/>
        <a:p>
          <a:endParaRPr lang="ru-RU"/>
        </a:p>
      </dgm:t>
    </dgm:pt>
    <dgm:pt modelId="{3246C265-2D99-4B4D-9077-A36AE5D0479B}" type="pres">
      <dgm:prSet presAssocID="{8DA3D033-A121-42E8-A556-B76EF353AF7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1D129B6-2DD9-47FC-A1FC-EED7C52A5CFB}" type="pres">
      <dgm:prSet presAssocID="{A3EB4D3B-7748-4059-A0E8-D9A7F9703C48}" presName="node" presStyleLbl="node1" presStyleIdx="1" presStyleCnt="4" custScaleX="231956" custScaleY="89412" custRadScaleRad="116289" custRadScaleInc="370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CCC0-D1B5-437C-AA87-EBF26024E45E}" type="pres">
      <dgm:prSet presAssocID="{6F180363-65D6-4EA0-ABD2-9396DA5FD2BA}" presName="sibTrans" presStyleLbl="sibTrans2D1" presStyleIdx="1" presStyleCnt="4" custAng="5335805" custFlipHor="0" custScaleX="2000000" custScaleY="95919" custLinFactNeighborX="55902" custLinFactNeighborY="64099"/>
      <dgm:spPr/>
      <dgm:t>
        <a:bodyPr/>
        <a:lstStyle/>
        <a:p>
          <a:endParaRPr lang="ru-RU"/>
        </a:p>
      </dgm:t>
    </dgm:pt>
    <dgm:pt modelId="{76173584-CC3C-44D1-AB7C-4348244BE8DB}" type="pres">
      <dgm:prSet presAssocID="{6F180363-65D6-4EA0-ABD2-9396DA5FD2B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C91D6DE-088E-4C69-BA7A-2FDAFB670930}" type="pres">
      <dgm:prSet presAssocID="{0A8FCD82-E7A2-4D2D-9749-0A7821ECD156}" presName="node" presStyleLbl="node1" presStyleIdx="2" presStyleCnt="4" custScaleX="255332" custScaleY="91694" custRadScaleRad="116714" custRadScaleInc="-166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69417-BE7E-478E-BA5A-56B975B77273}" type="pres">
      <dgm:prSet presAssocID="{BB40B80A-55FF-43E3-97B9-4218C3E95827}" presName="sibTrans" presStyleLbl="sibTrans2D1" presStyleIdx="2" presStyleCnt="4" custScaleX="372258" custLinFactX="71429" custLinFactNeighborX="100000" custLinFactNeighborY="70072"/>
      <dgm:spPr/>
      <dgm:t>
        <a:bodyPr/>
        <a:lstStyle/>
        <a:p>
          <a:endParaRPr lang="ru-RU"/>
        </a:p>
      </dgm:t>
    </dgm:pt>
    <dgm:pt modelId="{EA0F349B-03C7-4470-8B02-CF62C5A387C5}" type="pres">
      <dgm:prSet presAssocID="{BB40B80A-55FF-43E3-97B9-4218C3E9582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469CF25-545D-4FF1-94F5-213CB2361EDE}" type="pres">
      <dgm:prSet presAssocID="{4CC2A1B8-43E0-4B65-AC93-F31CC3DB9B66}" presName="node" presStyleLbl="node1" presStyleIdx="3" presStyleCnt="4" custScaleX="322036" custScaleY="77007" custRadScaleRad="96219" custRadScaleInc="-185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C7409-C552-4165-9D3D-815DF005F79C}" type="pres">
      <dgm:prSet presAssocID="{010450BA-2198-44C8-A4EA-701FAD7168C2}" presName="sibTrans" presStyleLbl="sibTrans2D1" presStyleIdx="3" presStyleCnt="4" custAng="8351379" custScaleX="105327" custScaleY="85747" custLinFactX="100000" custLinFactY="-56349" custLinFactNeighborX="199017" custLinFactNeighborY="-100000" custRadScaleRad="184472" custRadScaleInc="-2147483648"/>
      <dgm:spPr/>
      <dgm:t>
        <a:bodyPr/>
        <a:lstStyle/>
        <a:p>
          <a:endParaRPr lang="ru-RU"/>
        </a:p>
      </dgm:t>
    </dgm:pt>
    <dgm:pt modelId="{67AC14DE-40C1-431F-9E15-332F8F1FB182}" type="pres">
      <dgm:prSet presAssocID="{010450BA-2198-44C8-A4EA-701FAD7168C2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CE62D52-F826-4E86-B00E-47C7CBDACAB1}" type="presOf" srcId="{4CC2A1B8-43E0-4B65-AC93-F31CC3DB9B66}" destId="{1469CF25-545D-4FF1-94F5-213CB2361EDE}" srcOrd="0" destOrd="0" presId="urn:microsoft.com/office/officeart/2005/8/layout/cycle2"/>
    <dgm:cxn modelId="{BE9D54A2-7071-47C1-BBDC-E0CE93D39865}" srcId="{F412CE3A-E726-474B-A7E4-B7972846B305}" destId="{4CC2A1B8-43E0-4B65-AC93-F31CC3DB9B66}" srcOrd="3" destOrd="0" parTransId="{58D880AB-2FDD-437C-A8E9-AE60D3BABB7E}" sibTransId="{010450BA-2198-44C8-A4EA-701FAD7168C2}"/>
    <dgm:cxn modelId="{EC754A9B-1925-4CF3-A29C-37EB71759B96}" type="presOf" srcId="{8DA3D033-A121-42E8-A556-B76EF353AF7E}" destId="{D40683EE-647D-495B-BDFF-24C1938FC20B}" srcOrd="0" destOrd="0" presId="urn:microsoft.com/office/officeart/2005/8/layout/cycle2"/>
    <dgm:cxn modelId="{24D7DDB2-DCFE-443E-9069-03B6DB9A741E}" type="presOf" srcId="{8DA3D033-A121-42E8-A556-B76EF353AF7E}" destId="{3246C265-2D99-4B4D-9077-A36AE5D0479B}" srcOrd="1" destOrd="0" presId="urn:microsoft.com/office/officeart/2005/8/layout/cycle2"/>
    <dgm:cxn modelId="{E4CDFC8B-BBB2-4EC3-A508-D6FE36414096}" type="presOf" srcId="{010450BA-2198-44C8-A4EA-701FAD7168C2}" destId="{920C7409-C552-4165-9D3D-815DF005F79C}" srcOrd="0" destOrd="0" presId="urn:microsoft.com/office/officeart/2005/8/layout/cycle2"/>
    <dgm:cxn modelId="{0B21F39A-27E4-43E4-889E-FE9F7407BF99}" type="presOf" srcId="{0A8FCD82-E7A2-4D2D-9749-0A7821ECD156}" destId="{9C91D6DE-088E-4C69-BA7A-2FDAFB670930}" srcOrd="0" destOrd="0" presId="urn:microsoft.com/office/officeart/2005/8/layout/cycle2"/>
    <dgm:cxn modelId="{0CF06A5C-0C37-4768-8F2B-5480FE1228D2}" type="presOf" srcId="{F412CE3A-E726-474B-A7E4-B7972846B305}" destId="{60BC8536-8587-4C55-9509-3BCF9D44E51C}" srcOrd="0" destOrd="0" presId="urn:microsoft.com/office/officeart/2005/8/layout/cycle2"/>
    <dgm:cxn modelId="{F2E69B33-4E3A-47CD-B206-F0A4480F18F7}" srcId="{F412CE3A-E726-474B-A7E4-B7972846B305}" destId="{44C2CDCA-92B5-4F5E-85C8-8F5E26EC4167}" srcOrd="0" destOrd="0" parTransId="{46ADF75F-8D85-4025-8389-976EBABD3F7F}" sibTransId="{8DA3D033-A121-42E8-A556-B76EF353AF7E}"/>
    <dgm:cxn modelId="{801C3DBD-0C69-4168-B6BA-C56155EF3019}" srcId="{F412CE3A-E726-474B-A7E4-B7972846B305}" destId="{0A8FCD82-E7A2-4D2D-9749-0A7821ECD156}" srcOrd="2" destOrd="0" parTransId="{9CB25384-C627-473C-9FE0-7907771A3854}" sibTransId="{BB40B80A-55FF-43E3-97B9-4218C3E95827}"/>
    <dgm:cxn modelId="{AD76E667-D844-4922-B34C-26C178C24884}" type="presOf" srcId="{010450BA-2198-44C8-A4EA-701FAD7168C2}" destId="{67AC14DE-40C1-431F-9E15-332F8F1FB182}" srcOrd="1" destOrd="0" presId="urn:microsoft.com/office/officeart/2005/8/layout/cycle2"/>
    <dgm:cxn modelId="{CE07D60A-61D6-4F22-8479-E3ADC616FF58}" srcId="{F412CE3A-E726-474B-A7E4-B7972846B305}" destId="{A3EB4D3B-7748-4059-A0E8-D9A7F9703C48}" srcOrd="1" destOrd="0" parTransId="{145EBEFF-A17A-4D23-82D9-63E0ACF54F5B}" sibTransId="{6F180363-65D6-4EA0-ABD2-9396DA5FD2BA}"/>
    <dgm:cxn modelId="{76B830C9-DF61-46CD-AC3D-06C8C0550160}" type="presOf" srcId="{44C2CDCA-92B5-4F5E-85C8-8F5E26EC4167}" destId="{6FEE1DA7-92FA-4492-8366-D42248ADE518}" srcOrd="0" destOrd="0" presId="urn:microsoft.com/office/officeart/2005/8/layout/cycle2"/>
    <dgm:cxn modelId="{3E1793FF-BAD3-4A49-9614-66003D47E40C}" type="presOf" srcId="{A3EB4D3B-7748-4059-A0E8-D9A7F9703C48}" destId="{81D129B6-2DD9-47FC-A1FC-EED7C52A5CFB}" srcOrd="0" destOrd="0" presId="urn:microsoft.com/office/officeart/2005/8/layout/cycle2"/>
    <dgm:cxn modelId="{F3FAF5AE-5935-48DE-B0ED-3636A583FDDD}" type="presOf" srcId="{6F180363-65D6-4EA0-ABD2-9396DA5FD2BA}" destId="{D54FCCC0-D1B5-437C-AA87-EBF26024E45E}" srcOrd="0" destOrd="0" presId="urn:microsoft.com/office/officeart/2005/8/layout/cycle2"/>
    <dgm:cxn modelId="{4830CADF-8644-4CF4-A3C0-6E28F4E04DDD}" type="presOf" srcId="{6F180363-65D6-4EA0-ABD2-9396DA5FD2BA}" destId="{76173584-CC3C-44D1-AB7C-4348244BE8DB}" srcOrd="1" destOrd="0" presId="urn:microsoft.com/office/officeart/2005/8/layout/cycle2"/>
    <dgm:cxn modelId="{C6FC63A6-B8DF-4AD7-9C06-BE88C8A0B652}" type="presOf" srcId="{BB40B80A-55FF-43E3-97B9-4218C3E95827}" destId="{B4D69417-BE7E-478E-BA5A-56B975B77273}" srcOrd="0" destOrd="0" presId="urn:microsoft.com/office/officeart/2005/8/layout/cycle2"/>
    <dgm:cxn modelId="{89585101-98BC-4FD6-BA6B-C96692D7C758}" type="presOf" srcId="{BB40B80A-55FF-43E3-97B9-4218C3E95827}" destId="{EA0F349B-03C7-4470-8B02-CF62C5A387C5}" srcOrd="1" destOrd="0" presId="urn:microsoft.com/office/officeart/2005/8/layout/cycle2"/>
    <dgm:cxn modelId="{20D4A2C3-6E4B-4940-B71C-CCCBA48F8E3D}" type="presParOf" srcId="{60BC8536-8587-4C55-9509-3BCF9D44E51C}" destId="{6FEE1DA7-92FA-4492-8366-D42248ADE518}" srcOrd="0" destOrd="0" presId="urn:microsoft.com/office/officeart/2005/8/layout/cycle2"/>
    <dgm:cxn modelId="{B7DFC19F-C2F7-4473-924A-AA975B74CCAF}" type="presParOf" srcId="{60BC8536-8587-4C55-9509-3BCF9D44E51C}" destId="{D40683EE-647D-495B-BDFF-24C1938FC20B}" srcOrd="1" destOrd="0" presId="urn:microsoft.com/office/officeart/2005/8/layout/cycle2"/>
    <dgm:cxn modelId="{ED6650F8-879D-4BFE-8CDD-FA7C98E928DE}" type="presParOf" srcId="{D40683EE-647D-495B-BDFF-24C1938FC20B}" destId="{3246C265-2D99-4B4D-9077-A36AE5D0479B}" srcOrd="0" destOrd="0" presId="urn:microsoft.com/office/officeart/2005/8/layout/cycle2"/>
    <dgm:cxn modelId="{4D5B092E-2297-4DD7-8970-AB9CC6223526}" type="presParOf" srcId="{60BC8536-8587-4C55-9509-3BCF9D44E51C}" destId="{81D129B6-2DD9-47FC-A1FC-EED7C52A5CFB}" srcOrd="2" destOrd="0" presId="urn:microsoft.com/office/officeart/2005/8/layout/cycle2"/>
    <dgm:cxn modelId="{BB1E4059-D936-449D-A1D9-16EC55B172CF}" type="presParOf" srcId="{60BC8536-8587-4C55-9509-3BCF9D44E51C}" destId="{D54FCCC0-D1B5-437C-AA87-EBF26024E45E}" srcOrd="3" destOrd="0" presId="urn:microsoft.com/office/officeart/2005/8/layout/cycle2"/>
    <dgm:cxn modelId="{22F79B79-1C56-4890-AAAE-BDFFCAE53975}" type="presParOf" srcId="{D54FCCC0-D1B5-437C-AA87-EBF26024E45E}" destId="{76173584-CC3C-44D1-AB7C-4348244BE8DB}" srcOrd="0" destOrd="0" presId="urn:microsoft.com/office/officeart/2005/8/layout/cycle2"/>
    <dgm:cxn modelId="{6CD30B7B-CCD9-4FA3-A1B6-C894295A6E23}" type="presParOf" srcId="{60BC8536-8587-4C55-9509-3BCF9D44E51C}" destId="{9C91D6DE-088E-4C69-BA7A-2FDAFB670930}" srcOrd="4" destOrd="0" presId="urn:microsoft.com/office/officeart/2005/8/layout/cycle2"/>
    <dgm:cxn modelId="{DA3332B7-7900-4F47-8191-F1536B29647C}" type="presParOf" srcId="{60BC8536-8587-4C55-9509-3BCF9D44E51C}" destId="{B4D69417-BE7E-478E-BA5A-56B975B77273}" srcOrd="5" destOrd="0" presId="urn:microsoft.com/office/officeart/2005/8/layout/cycle2"/>
    <dgm:cxn modelId="{C7B1F90F-698D-47E9-B2AB-E3EEE9F3BAA7}" type="presParOf" srcId="{B4D69417-BE7E-478E-BA5A-56B975B77273}" destId="{EA0F349B-03C7-4470-8B02-CF62C5A387C5}" srcOrd="0" destOrd="0" presId="urn:microsoft.com/office/officeart/2005/8/layout/cycle2"/>
    <dgm:cxn modelId="{ADEFFEB3-93D2-45CE-96EC-70E1E4DC687C}" type="presParOf" srcId="{60BC8536-8587-4C55-9509-3BCF9D44E51C}" destId="{1469CF25-545D-4FF1-94F5-213CB2361EDE}" srcOrd="6" destOrd="0" presId="urn:microsoft.com/office/officeart/2005/8/layout/cycle2"/>
    <dgm:cxn modelId="{C6231793-1ED0-4AEA-BB15-EB7CA4B19E24}" type="presParOf" srcId="{60BC8536-8587-4C55-9509-3BCF9D44E51C}" destId="{920C7409-C552-4165-9D3D-815DF005F79C}" srcOrd="7" destOrd="0" presId="urn:microsoft.com/office/officeart/2005/8/layout/cycle2"/>
    <dgm:cxn modelId="{3CFCCF96-B161-41F9-824A-710620488934}" type="presParOf" srcId="{920C7409-C552-4165-9D3D-815DF005F79C}" destId="{67AC14DE-40C1-431F-9E15-332F8F1FB182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E1DA7-92FA-4492-8366-D42248ADE518}">
      <dsp:nvSpPr>
        <dsp:cNvPr id="0" name=""/>
        <dsp:cNvSpPr/>
      </dsp:nvSpPr>
      <dsp:spPr>
        <a:xfrm>
          <a:off x="0" y="-21232"/>
          <a:ext cx="8584727" cy="2959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3600" kern="1200" baseline="0" dirty="0" smtClean="0"/>
            <a:t>- розуміння, </a:t>
          </a:r>
        </a:p>
        <a:p>
          <a:pPr lvl="0" algn="ctr" defTabSz="1600200" rtl="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uk-UA" sz="3600" kern="1200" baseline="0" dirty="0" smtClean="0"/>
            <a:t>осмислення, </a:t>
          </a:r>
          <a:r>
            <a:rPr lang="uk-UA" sz="3600" i="1" kern="1200" baseline="0" dirty="0" smtClean="0"/>
            <a:t>оцінювання</a:t>
          </a:r>
          <a:r>
            <a:rPr lang="uk-UA" sz="3600" kern="1200" baseline="0" dirty="0" smtClean="0"/>
            <a:t>, використання </a:t>
          </a:r>
          <a:r>
            <a:rPr lang="uk-UA" sz="3600" i="1" kern="1200" baseline="0" dirty="0" smtClean="0"/>
            <a:t>текстів</a:t>
          </a:r>
          <a:r>
            <a:rPr lang="uk-UA" sz="3600" i="1" kern="1200" dirty="0" smtClean="0"/>
            <a:t>,</a:t>
          </a:r>
          <a:r>
            <a:rPr lang="uk-UA" sz="3600" kern="1200" dirty="0" smtClean="0"/>
            <a:t> ц</a:t>
          </a:r>
          <a:r>
            <a:rPr lang="uk-UA" sz="3600" i="1" kern="1200" dirty="0" smtClean="0"/>
            <a:t>ікавість</a:t>
          </a:r>
          <a:r>
            <a:rPr lang="uk-UA" sz="3600" kern="1200" dirty="0" smtClean="0"/>
            <a:t> до читання, читацький досвід</a:t>
          </a:r>
          <a:endParaRPr lang="ru-RU" sz="3600" kern="1200" dirty="0"/>
        </a:p>
      </dsp:txBody>
      <dsp:txXfrm>
        <a:off x="1257204" y="412156"/>
        <a:ext cx="6070319" cy="2092580"/>
      </dsp:txXfrm>
    </dsp:sp>
    <dsp:sp modelId="{D40683EE-647D-495B-BDFF-24C1938FC20B}">
      <dsp:nvSpPr>
        <dsp:cNvPr id="0" name=""/>
        <dsp:cNvSpPr/>
      </dsp:nvSpPr>
      <dsp:spPr>
        <a:xfrm rot="8504742" flipH="1">
          <a:off x="2056048" y="2401671"/>
          <a:ext cx="642074" cy="481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071569" y="2542799"/>
        <a:ext cx="497511" cy="289126"/>
      </dsp:txXfrm>
    </dsp:sp>
    <dsp:sp modelId="{81D129B6-2DD9-47FC-A1FC-EED7C52A5CFB}">
      <dsp:nvSpPr>
        <dsp:cNvPr id="0" name=""/>
        <dsp:cNvSpPr/>
      </dsp:nvSpPr>
      <dsp:spPr>
        <a:xfrm>
          <a:off x="404828" y="2731481"/>
          <a:ext cx="3928106" cy="1514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baseline="0" dirty="0" smtClean="0"/>
            <a:t>розширення знань</a:t>
          </a:r>
          <a:endParaRPr lang="ru-RU" sz="4000" kern="1200" dirty="0"/>
        </a:p>
      </dsp:txBody>
      <dsp:txXfrm>
        <a:off x="980086" y="2953225"/>
        <a:ext cx="2777590" cy="1070677"/>
      </dsp:txXfrm>
    </dsp:sp>
    <dsp:sp modelId="{D54FCCC0-D1B5-437C-AA87-EBF26024E45E}">
      <dsp:nvSpPr>
        <dsp:cNvPr id="0" name=""/>
        <dsp:cNvSpPr/>
      </dsp:nvSpPr>
      <dsp:spPr>
        <a:xfrm rot="16196529">
          <a:off x="4018650" y="3614982"/>
          <a:ext cx="602988" cy="548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4100966" y="3806859"/>
        <a:ext cx="438522" cy="328933"/>
      </dsp:txXfrm>
    </dsp:sp>
    <dsp:sp modelId="{9C91D6DE-088E-4C69-BA7A-2FDAFB670930}">
      <dsp:nvSpPr>
        <dsp:cNvPr id="0" name=""/>
        <dsp:cNvSpPr/>
      </dsp:nvSpPr>
      <dsp:spPr>
        <a:xfrm>
          <a:off x="4271387" y="2783961"/>
          <a:ext cx="4323972" cy="1552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baseline="0" dirty="0" smtClean="0"/>
            <a:t>розвиток особистісного потенціалу </a:t>
          </a:r>
          <a:endParaRPr lang="ru-RU" sz="3600" kern="1200" baseline="0" dirty="0"/>
        </a:p>
      </dsp:txBody>
      <dsp:txXfrm>
        <a:off x="4904618" y="3011365"/>
        <a:ext cx="3057510" cy="1098002"/>
      </dsp:txXfrm>
    </dsp:sp>
    <dsp:sp modelId="{B4D69417-BE7E-478E-BA5A-56B975B77273}">
      <dsp:nvSpPr>
        <dsp:cNvPr id="0" name=""/>
        <dsp:cNvSpPr/>
      </dsp:nvSpPr>
      <dsp:spPr>
        <a:xfrm rot="20000152">
          <a:off x="5265108" y="4251914"/>
          <a:ext cx="495900" cy="5715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273019" y="4399604"/>
        <a:ext cx="347130" cy="342928"/>
      </dsp:txXfrm>
    </dsp:sp>
    <dsp:sp modelId="{1469CF25-545D-4FF1-94F5-213CB2361EDE}">
      <dsp:nvSpPr>
        <dsp:cNvPr id="0" name=""/>
        <dsp:cNvSpPr/>
      </dsp:nvSpPr>
      <dsp:spPr>
        <a:xfrm>
          <a:off x="1501236" y="4015765"/>
          <a:ext cx="5453584" cy="1304090"/>
        </a:xfrm>
        <a:prstGeom prst="ellipse">
          <a:avLst/>
        </a:prstGeom>
        <a:gradFill rotWithShape="1">
          <a:gsLst>
            <a:gs pos="0">
              <a:schemeClr val="dk1">
                <a:tint val="64000"/>
                <a:lumMod val="118000"/>
              </a:schemeClr>
            </a:gs>
            <a:gs pos="100000">
              <a:schemeClr val="dk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600" kern="1200" dirty="0" smtClean="0">
              <a:solidFill>
                <a:srgbClr val="C00000"/>
              </a:solidFill>
            </a:rPr>
            <a:t>для участі 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600" kern="1200" dirty="0" smtClean="0">
              <a:solidFill>
                <a:srgbClr val="C00000"/>
              </a:solidFill>
            </a:rPr>
            <a:t>в суспільному житті</a:t>
          </a:r>
          <a:endParaRPr lang="ru-RU" sz="2800" kern="1200" dirty="0">
            <a:solidFill>
              <a:srgbClr val="C00000"/>
            </a:solidFill>
          </a:endParaRPr>
        </a:p>
      </dsp:txBody>
      <dsp:txXfrm>
        <a:off x="2299895" y="4206745"/>
        <a:ext cx="3856266" cy="922130"/>
      </dsp:txXfrm>
    </dsp:sp>
    <dsp:sp modelId="{920C7409-C552-4165-9D3D-815DF005F79C}">
      <dsp:nvSpPr>
        <dsp:cNvPr id="0" name=""/>
        <dsp:cNvSpPr/>
      </dsp:nvSpPr>
      <dsp:spPr>
        <a:xfrm rot="3020283">
          <a:off x="5658963" y="2354447"/>
          <a:ext cx="601719" cy="4900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685556" y="2395872"/>
        <a:ext cx="454694" cy="294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CF02A0-2EB3-499A-AB49-467A684BA160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0751B6-1E9D-4F0A-9FD6-93BFA1321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60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58CB0B-DFD8-413E-9817-506A19059268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15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50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5AF67E-8C77-45A5-B68E-29DA27B83021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36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81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DFF419-3713-49CA-AD1D-CFA7D2DB75E5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74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01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AD46CA-4F24-444B-9C52-B42279C35C58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4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22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03ED2F-7FA6-4C4E-8CFC-DC4D4B0CD56C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84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63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5AB542-BB40-41AF-A5AA-7B3FFBB10271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8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593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D537CB-D030-47EF-A0DA-9D05535DEF5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04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14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EED291-B299-4758-ADC6-E9E660A58D9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57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34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95FD8A-7707-46C5-A861-65BC74796652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13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55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DF714F-A083-4F53-A5E6-DE98FAE0F4FD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0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75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D5DD5-70F2-4015-AF7F-AABAE4E6182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3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B88E0-7759-4D48-ACF0-BAC43BEF257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2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706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3C72DC-1862-480F-88FC-0831E2A0532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35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C48E-E3C6-4D3D-A7ED-C9CA708AE149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27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C48E-E3C6-4D3D-A7ED-C9CA708AE149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3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3201E-F1FF-42B1-A26B-7DA206997873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3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53152C-F7D7-49A6-B0A5-3341168C7DC7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8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4F94CC-DA2D-436A-91A0-3A3F8BFA9F7B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8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45AC9-F6E7-43BE-8E75-85270952B105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4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891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4DF112-AC4E-47B5-9916-0A1191A2F85B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7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09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218679-8B92-4829-828D-96A4A8C217C9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20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430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E63851-7685-47EC-9187-FFF6B37BC415}" type="slidenum">
              <a:rPr lang="cs-CZ" altLang="uk-UA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altLang="uk-UA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5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A29A9F-A93E-4F61-94E8-DDC9AE18C53E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>
              <a:defRPr/>
            </a:pPr>
            <a:fld id="{23E5C9EA-201A-4B04-9B22-0F5A70AF4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525" y="4438569"/>
              <a:ext cx="3300413" cy="44139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8788" y="321529"/>
              <a:ext cx="11277600" cy="4533031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F87E-41A8-4891-98BB-A2C2D2856188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649D-A683-4F7C-AE77-2B50FE4A5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1538" y="2714271"/>
              <a:ext cx="3298825" cy="44139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3" y="2801598"/>
              <a:ext cx="11277600" cy="3602608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7945 h 7946"/>
                <a:gd name="T4" fmla="*/ 10000 w 10000"/>
                <a:gd name="T5" fmla="*/ 7946 h 7946"/>
                <a:gd name="T6" fmla="*/ 10000 w 10000"/>
                <a:gd name="T7" fmla="*/ 4 h 7946"/>
                <a:gd name="T8" fmla="*/ 10000 w 10000"/>
                <a:gd name="T9" fmla="*/ 4 h 7946"/>
                <a:gd name="T10" fmla="*/ 9773 w 10000"/>
                <a:gd name="T11" fmla="*/ 91 h 7946"/>
                <a:gd name="T12" fmla="*/ 9547 w 10000"/>
                <a:gd name="T13" fmla="*/ 175 h 7946"/>
                <a:gd name="T14" fmla="*/ 9320 w 10000"/>
                <a:gd name="T15" fmla="*/ 256 h 7946"/>
                <a:gd name="T16" fmla="*/ 9092 w 10000"/>
                <a:gd name="T17" fmla="*/ 326 h 7946"/>
                <a:gd name="T18" fmla="*/ 8865 w 10000"/>
                <a:gd name="T19" fmla="*/ 396 h 7946"/>
                <a:gd name="T20" fmla="*/ 8637 w 10000"/>
                <a:gd name="T21" fmla="*/ 462 h 7946"/>
                <a:gd name="T22" fmla="*/ 8412 w 10000"/>
                <a:gd name="T23" fmla="*/ 518 h 7946"/>
                <a:gd name="T24" fmla="*/ 8184 w 10000"/>
                <a:gd name="T25" fmla="*/ 571 h 7946"/>
                <a:gd name="T26" fmla="*/ 7957 w 10000"/>
                <a:gd name="T27" fmla="*/ 620 h 7946"/>
                <a:gd name="T28" fmla="*/ 7734 w 10000"/>
                <a:gd name="T29" fmla="*/ 662 h 7946"/>
                <a:gd name="T30" fmla="*/ 7508 w 10000"/>
                <a:gd name="T31" fmla="*/ 704 h 7946"/>
                <a:gd name="T32" fmla="*/ 7285 w 10000"/>
                <a:gd name="T33" fmla="*/ 739 h 7946"/>
                <a:gd name="T34" fmla="*/ 7062 w 10000"/>
                <a:gd name="T35" fmla="*/ 767 h 7946"/>
                <a:gd name="T36" fmla="*/ 6840 w 10000"/>
                <a:gd name="T37" fmla="*/ 795 h 7946"/>
                <a:gd name="T38" fmla="*/ 6620 w 10000"/>
                <a:gd name="T39" fmla="*/ 819 h 7946"/>
                <a:gd name="T40" fmla="*/ 6402 w 10000"/>
                <a:gd name="T41" fmla="*/ 837 h 7946"/>
                <a:gd name="T42" fmla="*/ 6184 w 10000"/>
                <a:gd name="T43" fmla="*/ 851 h 7946"/>
                <a:gd name="T44" fmla="*/ 5968 w 10000"/>
                <a:gd name="T45" fmla="*/ 865 h 7946"/>
                <a:gd name="T46" fmla="*/ 5755 w 10000"/>
                <a:gd name="T47" fmla="*/ 872 h 7946"/>
                <a:gd name="T48" fmla="*/ 5542 w 10000"/>
                <a:gd name="T49" fmla="*/ 879 h 7946"/>
                <a:gd name="T50" fmla="*/ 5332 w 10000"/>
                <a:gd name="T51" fmla="*/ 882 h 7946"/>
                <a:gd name="T52" fmla="*/ 5124 w 10000"/>
                <a:gd name="T53" fmla="*/ 879 h 7946"/>
                <a:gd name="T54" fmla="*/ 4918 w 10000"/>
                <a:gd name="T55" fmla="*/ 879 h 7946"/>
                <a:gd name="T56" fmla="*/ 4714 w 10000"/>
                <a:gd name="T57" fmla="*/ 872 h 7946"/>
                <a:gd name="T58" fmla="*/ 4514 w 10000"/>
                <a:gd name="T59" fmla="*/ 861 h 7946"/>
                <a:gd name="T60" fmla="*/ 4316 w 10000"/>
                <a:gd name="T61" fmla="*/ 851 h 7946"/>
                <a:gd name="T62" fmla="*/ 4122 w 10000"/>
                <a:gd name="T63" fmla="*/ 840 h 7946"/>
                <a:gd name="T64" fmla="*/ 3929 w 10000"/>
                <a:gd name="T65" fmla="*/ 823 h 7946"/>
                <a:gd name="T66" fmla="*/ 3739 w 10000"/>
                <a:gd name="T67" fmla="*/ 805 h 7946"/>
                <a:gd name="T68" fmla="*/ 3553 w 10000"/>
                <a:gd name="T69" fmla="*/ 788 h 7946"/>
                <a:gd name="T70" fmla="*/ 3190 w 10000"/>
                <a:gd name="T71" fmla="*/ 742 h 7946"/>
                <a:gd name="T72" fmla="*/ 2842 w 10000"/>
                <a:gd name="T73" fmla="*/ 693 h 7946"/>
                <a:gd name="T74" fmla="*/ 2508 w 10000"/>
                <a:gd name="T75" fmla="*/ 641 h 7946"/>
                <a:gd name="T76" fmla="*/ 2192 w 10000"/>
                <a:gd name="T77" fmla="*/ 585 h 7946"/>
                <a:gd name="T78" fmla="*/ 1890 w 10000"/>
                <a:gd name="T79" fmla="*/ 525 h 7946"/>
                <a:gd name="T80" fmla="*/ 1610 w 10000"/>
                <a:gd name="T81" fmla="*/ 462 h 7946"/>
                <a:gd name="T82" fmla="*/ 1347 w 10000"/>
                <a:gd name="T83" fmla="*/ 399 h 7946"/>
                <a:gd name="T84" fmla="*/ 1105 w 10000"/>
                <a:gd name="T85" fmla="*/ 336 h 7946"/>
                <a:gd name="T86" fmla="*/ 883 w 10000"/>
                <a:gd name="T87" fmla="*/ 277 h 7946"/>
                <a:gd name="T88" fmla="*/ 686 w 10000"/>
                <a:gd name="T89" fmla="*/ 221 h 7946"/>
                <a:gd name="T90" fmla="*/ 508 w 10000"/>
                <a:gd name="T91" fmla="*/ 168 h 7946"/>
                <a:gd name="T92" fmla="*/ 358 w 10000"/>
                <a:gd name="T93" fmla="*/ 123 h 7946"/>
                <a:gd name="T94" fmla="*/ 232 w 10000"/>
                <a:gd name="T95" fmla="*/ 81 h 7946"/>
                <a:gd name="T96" fmla="*/ 59 w 10000"/>
                <a:gd name="T97" fmla="*/ 21 h 7946"/>
                <a:gd name="T98" fmla="*/ 0 w 10000"/>
                <a:gd name="T99" fmla="*/ 0 h 7946"/>
                <a:gd name="T100" fmla="*/ 0 w 10000"/>
                <a:gd name="T101" fmla="*/ 0 h 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C207-1C4B-4CF4-BA70-7E021ADEEBA9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E6A6-2B94-4E96-99B9-38E84E5A8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1538" y="4184529"/>
              <a:ext cx="3298825" cy="44139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2781-EA95-44CA-BA35-DE77C66A8406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9FD4-B80C-4C77-B7A0-4FF0A9A70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1538" y="4194055"/>
              <a:ext cx="3298825" cy="439808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3" y="4241688"/>
              <a:ext cx="11277600" cy="233717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4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65A0-26FF-42F6-B3A9-29537CFEB3AF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3C48-6CFA-4628-888A-EAF96B680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7D15-578D-4BC7-BE9C-BBE22D9DC117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CA722-62FC-4184-A6B8-1A5F5223C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2379-C9CB-49CC-B720-B155E738087A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3326-7665-454D-A23C-4B5AC6A35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8B49-6ACA-4135-B18D-0A8F4A238EF5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1DCF2-D290-4CE2-A1F0-4DA548D9E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3383" y="4577532"/>
              <a:ext cx="3300935" cy="44132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8489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9CE8-2F5B-4FCF-B77C-C321A457F207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38C4-C270-4AF8-965F-3A9FF6BCC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2159001" y="2924175"/>
            <a:ext cx="9505951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2163875" y="4293096"/>
            <a:ext cx="9505951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/>
          </p:nvPr>
        </p:nvSpPr>
        <p:spPr>
          <a:xfrm>
            <a:off x="2159563" y="4797152"/>
            <a:ext cx="9505951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/>
          </p:nvPr>
        </p:nvSpPr>
        <p:spPr>
          <a:xfrm>
            <a:off x="2159563" y="5445225"/>
            <a:ext cx="9505951" cy="64807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/>
          </p:nvPr>
        </p:nvSpPr>
        <p:spPr>
          <a:xfrm>
            <a:off x="623392" y="2060576"/>
            <a:ext cx="10944192" cy="410472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/>
          </p:nvPr>
        </p:nvSpPr>
        <p:spPr>
          <a:xfrm>
            <a:off x="623392" y="981075"/>
            <a:ext cx="10944192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3119967" y="260351"/>
            <a:ext cx="7200900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B514-1D57-48EF-9D4D-04F4DF6E9648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068A-F765-46C3-AA42-CFE21445D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738" y="1825165"/>
              <a:ext cx="3299348" cy="44132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6502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26DA-7DD0-4F67-BD45-9B1AFF4678BC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F0D1-43F2-4AC3-AE77-699811AA1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A1B6-8D91-409B-93A6-60D7172D8AC3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EFB4-1D92-4CE7-8A0F-AB630E755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1182-96C2-44E4-A882-B6DADCF65D25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213E-E8E7-4BF3-8C97-8A5912BEC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181D-9EFE-4A9B-A778-82B60BF8E702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14F7-C262-4246-B37D-016E94473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807E-5D79-4379-9877-A46A8CFBA05C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C1D1D-2944-4817-BE52-1B69EB284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607" y="1825959"/>
              <a:ext cx="3299348" cy="439737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164" y="2802490"/>
              <a:ext cx="6054098" cy="1254125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9933-8468-445F-BE72-26990A66DD5E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D08E-6F3F-463E-87F1-0A72A9887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170" y="2801697"/>
              <a:ext cx="6054098" cy="1255712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438" y="1825165"/>
              <a:ext cx="3299348" cy="441325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3B04-8482-4DBC-A937-BFED8E33791C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9DC19-6A68-4794-B05D-D853BD97E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1538" y="1798139"/>
              <a:ext cx="3298825" cy="439807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8788" y="1866411"/>
              <a:ext cx="11277600" cy="4534619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804"/>
              <a:ext cx="12192000" cy="6857499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6ADA9-81DF-48A0-9E8D-5AD5E8074EEF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1A3F99-8AC2-4A2C-ABF9-77810A96E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51" r:id="rId16"/>
    <p:sldLayoutId id="2147483767" r:id="rId17"/>
    <p:sldLayoutId id="2147483768" r:id="rId18"/>
    <p:sldLayoutId id="2147483769" r:id="rId19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&#1056;&#1077;&#1079;&#1091;&#1083;&#1100;&#1090;&#1072;&#1090;&#1080;_2015.docx" TargetMode="Externa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43250" y="2924175"/>
            <a:ext cx="7524750" cy="8651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400" dirty="0"/>
              <a:t>Проведення міжнародних досліджень </a:t>
            </a:r>
            <a:r>
              <a:rPr lang="cs-CZ" altLang="uk-UA" sz="3400" dirty="0"/>
              <a:t>PISA</a:t>
            </a:r>
          </a:p>
        </p:txBody>
      </p:sp>
      <p:sp>
        <p:nvSpPr>
          <p:cNvPr id="6147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4579521" y="5061133"/>
            <a:ext cx="5188243" cy="1406902"/>
          </a:xfrm>
          <a:solidFill>
            <a:schemeClr val="accent1"/>
          </a:solidFill>
          <a:ln>
            <a:solidFill>
              <a:schemeClr val="tx1"/>
            </a:solidFill>
          </a:ln>
          <a:extLst/>
        </p:spPr>
        <p:txBody>
          <a:bodyPr rtlCol="0">
            <a:normAutofit fontScale="92500" lnSpcReduction="20000"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Тетяна </a:t>
            </a:r>
            <a:r>
              <a:rPr lang="uk-UA" altLang="uk-UA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Вакуленко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Віктор Горох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Світлана Ломакович</a:t>
            </a:r>
            <a:endParaRPr lang="cs-CZ" altLang="uk-UA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cs-CZ" alt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807922" y="1517934"/>
            <a:ext cx="6959842" cy="26237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СТАН ПІДГОТОВКИ МІЖНАРОДНОГО ПОРІВНЯЛЬНОГО ДОСЛІДЖЕННЯ ЯКОСТІ ОСВІТИ 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PISA-2018.</a:t>
            </a: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ПРОГРАМА ДІЙ НА 2017 РІК. </a:t>
            </a:r>
          </a:p>
        </p:txBody>
      </p:sp>
      <p:pic>
        <p:nvPicPr>
          <p:cNvPr id="2253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3675" y="0"/>
            <a:ext cx="3108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241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475663" cy="1184275"/>
          </a:xfrm>
          <a:extLst/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Опитування для учнів та адміністрації навчальних закладів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74700" y="2381250"/>
            <a:ext cx="11264900" cy="4105275"/>
          </a:xfrm>
          <a:extLst/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Ставлення учнів до навчання, їхні звички у школі та поза нею,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атмосфера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в сім’ї.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Якість </a:t>
            </a: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ресурсів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школи, громадський чи приватний контроль і фінансування школи, процес прийняття рішень, особливості відбору персоналу школи, пріоритетні сфери у навчальних програмах, доступність гуртків.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Структура і тип школи, кількість і розмір класів, мікроклімат в школі та класі, різні види діяльності, пов’язані з читанням у класі.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Особливості процесу навчання читанню, включаючи інтерес учнів, їхню вмотивованість, активність у класі.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smtClean="0">
                <a:solidFill>
                  <a:srgbClr val="EE8264"/>
                </a:solidFill>
                <a:latin typeface="Arial" charset="0"/>
              </a:rPr>
              <a:t>Анкетування</a:t>
            </a:r>
            <a:endParaRPr lang="en-US" b="1" smtClean="0">
              <a:solidFill>
                <a:srgbClr val="EE8264"/>
              </a:solidFill>
              <a:latin typeface="Arial" charset="0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z="3200" smtClean="0">
                <a:latin typeface="Arial" charset="0"/>
              </a:rPr>
              <a:t>Анкета для учнів</a:t>
            </a:r>
          </a:p>
          <a:p>
            <a:r>
              <a:rPr lang="uk-UA" sz="3200" smtClean="0">
                <a:latin typeface="Arial" charset="0"/>
              </a:rPr>
              <a:t>Анкета для адміністраторів навчальних закладів</a:t>
            </a:r>
          </a:p>
          <a:p>
            <a:pPr lvl="1"/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11288" y="2649538"/>
            <a:ext cx="8788400" cy="39481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Репрезентативність</a:t>
            </a:r>
            <a:endParaRPr lang="cs-CZ" alt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Стратифікація 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експліцитні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імпліцитні</a:t>
            </a:r>
            <a:endParaRPr lang="cs-CZ" altLang="cs-CZ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Типи шкіл, класи, регіони, спеціальності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 Державні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/ </a:t>
            </a:r>
            <a:r>
              <a:rPr lang="uk-UA" altLang="cs-CZ" sz="2600" dirty="0">
                <a:solidFill>
                  <a:schemeClr val="tx2">
                    <a:lumMod val="75000"/>
                  </a:schemeClr>
                </a:solidFill>
              </a:rPr>
              <a:t>приватні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Визначена кількість учнів</a:t>
            </a:r>
          </a:p>
          <a:p>
            <a:pPr marL="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 3" charset="2"/>
              <a:buNone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3000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– пілотний етап</a:t>
            </a:r>
          </a:p>
          <a:p>
            <a:pPr marL="0" lvl="1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Font typeface="Wingdings 3" charset="2"/>
              <a:buNone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5000 – основний етап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altLang="uk-UA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altLang="uk-UA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55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27088"/>
          </a:xfrm>
          <a:extLst/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Вимоги до вибірки дослідження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sz="3000" dirty="0">
              <a:solidFill>
                <a:schemeClr val="accent6"/>
              </a:solidFill>
            </a:endParaRPr>
          </a:p>
        </p:txBody>
      </p:sp>
      <p:sp>
        <p:nvSpPr>
          <p:cNvPr id="2355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835" y="2581835"/>
            <a:ext cx="9466730" cy="3888271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2016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підготовка пілотного дослідження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2017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проведення пілотного дослідження та підготовка основного збору даних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2018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проведення основного збору даних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звіти від шкіл та підготовка результатів до опублікування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2020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спеціалізовані накази щодо результатів, підготовка опублікування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(2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-га частина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Часовий зріз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25575" y="2433638"/>
            <a:ext cx="8415338" cy="41259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Міжнародні звіти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Національний звіт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(3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грамотності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) –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грудень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Прес-конференція 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грудень</a:t>
            </a:r>
            <a:r>
              <a:rPr lang="cs-CZ" altLang="uk-UA" sz="2600" dirty="0">
                <a:solidFill>
                  <a:schemeClr val="tx2">
                    <a:lumMod val="75000"/>
                  </a:schemeClr>
                </a:solidFill>
              </a:rPr>
              <a:t> 2019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р.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Семінари для спеціалістів</a:t>
            </a:r>
            <a:endParaRPr lang="cs-CZ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Інші міжнародні та національні звіти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Вторинні аналізи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22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60007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Оприлюднення результатів</a:t>
            </a:r>
            <a:endParaRPr lang="cs-CZ" altLang="uk-UA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5222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371601" y="2675964"/>
            <a:ext cx="8756900" cy="4182036"/>
          </a:xfrm>
          <a:extLst/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Україна бере участь у дослідженні </a:t>
            </a: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вперше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Паперове дослідження</a:t>
            </a:r>
            <a:endParaRPr lang="uk-UA" altLang="uk-UA" sz="31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Провідна </a:t>
            </a: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галузь – читацька грамотність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Тестування буде проводитися двома мовами: українською та російською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Дослідження вибіркового характеру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Під час дослідження збираються дані про особу учня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>
                <a:solidFill>
                  <a:schemeClr val="tx2">
                    <a:lumMod val="75000"/>
                  </a:schemeClr>
                </a:solidFill>
              </a:rPr>
              <a:t>Дослідження не зосереджується на предметній галузі</a:t>
            </a:r>
            <a: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altLang="uk-UA" sz="2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26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63750" y="836613"/>
            <a:ext cx="8208963" cy="719137"/>
          </a:xfrm>
          <a:extLst/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Специфіка </a:t>
            </a:r>
            <a:r>
              <a:rPr lang="en-US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PISA-</a:t>
            </a: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2018 (</a:t>
            </a: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Україна)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126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11940" y="2384425"/>
            <a:ext cx="10354236" cy="4473575"/>
          </a:xfrm>
          <a:extLst/>
        </p:spPr>
        <p:txBody>
          <a:bodyPr rtlCol="0">
            <a:normAutofit fontScale="62500" lnSpcReduction="20000"/>
          </a:bodyPr>
          <a:lstStyle/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Міністерство освіти та науки України</a:t>
            </a: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Український центр оцінювання якості освіти</a:t>
            </a:r>
          </a:p>
          <a:p>
            <a:pPr marL="724050" lvl="1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Національний координатор дослідження</a:t>
            </a:r>
          </a:p>
          <a:p>
            <a:pPr marL="324000" lvl="1" indent="-34290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Регіональні </a:t>
            </a:r>
            <a:r>
              <a:rPr lang="uk-UA" altLang="uk-UA" sz="2900" dirty="0">
                <a:solidFill>
                  <a:schemeClr val="tx2">
                    <a:lumMod val="75000"/>
                  </a:schemeClr>
                </a:solidFill>
              </a:rPr>
              <a:t>центри оцінювання якості </a:t>
            </a:r>
            <a:r>
              <a:rPr lang="uk-UA" altLang="uk-UA" sz="2900" dirty="0" smtClean="0">
                <a:solidFill>
                  <a:schemeClr val="tx2">
                    <a:lumMod val="75000"/>
                  </a:schemeClr>
                </a:solidFill>
              </a:rPr>
              <a:t>освіти</a:t>
            </a:r>
            <a:endParaRPr lang="uk-UA" altLang="uk-UA" sz="3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Інститут освітньої аналітики</a:t>
            </a: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Регіональні координатори дослідження</a:t>
            </a:r>
          </a:p>
          <a:p>
            <a:pPr marL="324000" eaLnBrk="1" fontAlgn="auto" hangingPunct="1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3100" dirty="0" smtClean="0">
                <a:solidFill>
                  <a:schemeClr val="tx2">
                    <a:lumMod val="75000"/>
                  </a:schemeClr>
                </a:solidFill>
              </a:rPr>
              <a:t>Координатори дослідження на рівні міста/району області</a:t>
            </a:r>
            <a:endParaRPr lang="cs-CZ" altLang="uk-UA" sz="31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cs-CZ" altLang="uk-UA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endParaRPr lang="en-US" altLang="uk-UA" sz="29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219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1187450"/>
          </a:xfrm>
          <a:extLst/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5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Відповідальність за дослідження в Україні</a:t>
            </a:r>
            <a:endParaRPr lang="cs-CZ" altLang="uk-UA" sz="5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9220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42247" y="2029946"/>
            <a:ext cx="8455025" cy="2697163"/>
          </a:xfr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Виконання завдань дослідження у 2016 році</a:t>
            </a:r>
            <a:b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(підготовка пілотного етапу)</a:t>
            </a:r>
            <a: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Створено мережу адміністрування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Проведено установче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засідання з представниками зацікавлених інституцій, донорів (30 червня 2016 року)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Проводяться наради у регіонах для різних категорій освітян(грудень – січень)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Адміністрування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Здійснено переклад та  адаптування тестових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завдань та 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анкетувань дослідження українською мовою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Відбувається узгодження поданих матеріалів з міжнародними партнерами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рамкові документи з читання й анкетувань та документ, який визначає загальний зміст та структуру дослідження різних форматів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Розпочалася підготовка матеріалів для адміністрування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переклад деякої частини опублікованих тестових завдань попередніх років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Підготовка матеріалів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sz="5400" b="1" smtClean="0"/>
              <a:t>PISA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z="4800" smtClean="0">
                <a:latin typeface="Arial" charset="0"/>
              </a:rPr>
              <a:t>Програма міжнародного оцінювання учнів</a:t>
            </a:r>
            <a:endParaRPr lang="en-US" sz="4800" smtClean="0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Розроблено сайт дослідження в Україні </a:t>
            </a:r>
            <a:r>
              <a:rPr lang="en-GB" altLang="uk-UA" sz="4000" dirty="0">
                <a:solidFill>
                  <a:srgbClr val="FF0000"/>
                </a:solidFill>
              </a:rPr>
              <a:t>http://pisa.testportal.gov.ua/</a:t>
            </a:r>
            <a:endParaRPr lang="uk-UA" altLang="uk-UA" sz="4000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публікації про специфіку дослідження (</a:t>
            </a:r>
            <a:r>
              <a:rPr lang="en-GB" altLang="uk-UA" sz="2600" dirty="0">
                <a:solidFill>
                  <a:schemeClr val="tx2">
                    <a:lumMod val="75000"/>
                  </a:schemeClr>
                </a:solidFill>
              </a:rPr>
              <a:t>http://</a:t>
            </a:r>
            <a:r>
              <a:rPr lang="en-GB" altLang="uk-UA" sz="2600" dirty="0" smtClean="0">
                <a:solidFill>
                  <a:schemeClr val="tx2">
                    <a:lumMod val="75000"/>
                  </a:schemeClr>
                </a:solidFill>
              </a:rPr>
              <a:t>pisa.testportal.gov.ua/pub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Підготовлено текст інформаційного буклету дослідження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Інформування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Текст 1"/>
          <p:cNvSpPr>
            <a:spLocks noGrp="1"/>
          </p:cNvSpPr>
          <p:nvPr>
            <p:ph type="body" sz="quarter" idx="10"/>
          </p:nvPr>
        </p:nvSpPr>
        <p:spPr>
          <a:xfrm>
            <a:off x="623888" y="2060575"/>
            <a:ext cx="10944225" cy="410527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0" name="Текст 2"/>
          <p:cNvSpPr>
            <a:spLocks noGrp="1"/>
          </p:cNvSpPr>
          <p:nvPr>
            <p:ph type="body" sz="quarter" idx="12"/>
          </p:nvPr>
        </p:nvSpPr>
        <p:spPr>
          <a:xfrm>
            <a:off x="623888" y="981075"/>
            <a:ext cx="10944225" cy="863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Текст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2" name="Рисунок 4"/>
          <p:cNvPicPr>
            <a:picLocks noChangeAspect="1"/>
          </p:cNvPicPr>
          <p:nvPr/>
        </p:nvPicPr>
        <p:blipFill>
          <a:blip r:embed="rId2"/>
          <a:srcRect l="10176" t="9743" r="14999" b="16727"/>
          <a:stretch>
            <a:fillRect/>
          </a:stretch>
        </p:blipFill>
        <p:spPr bwMode="auto">
          <a:xfrm>
            <a:off x="0" y="0"/>
            <a:ext cx="12145963" cy="67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Текст 1"/>
          <p:cNvSpPr>
            <a:spLocks noGrp="1"/>
          </p:cNvSpPr>
          <p:nvPr>
            <p:ph type="body" sz="quarter" idx="10"/>
          </p:nvPr>
        </p:nvSpPr>
        <p:spPr>
          <a:xfrm>
            <a:off x="163513" y="0"/>
            <a:ext cx="12028487" cy="68580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4" name="Текст 2"/>
          <p:cNvSpPr>
            <a:spLocks noGrp="1"/>
          </p:cNvSpPr>
          <p:nvPr>
            <p:ph type="body" sz="quarter" idx="12"/>
          </p:nvPr>
        </p:nvSpPr>
        <p:spPr>
          <a:xfrm>
            <a:off x="623888" y="981075"/>
            <a:ext cx="10944225" cy="863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Текст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Рисунок 4"/>
          <p:cNvPicPr>
            <a:picLocks noChangeAspect="1"/>
          </p:cNvPicPr>
          <p:nvPr/>
        </p:nvPicPr>
        <p:blipFill>
          <a:blip r:embed="rId2"/>
          <a:srcRect l="20889" t="8862" r="22311" b="10194"/>
          <a:stretch>
            <a:fillRect/>
          </a:stretch>
        </p:blipFill>
        <p:spPr bwMode="auto">
          <a:xfrm>
            <a:off x="1762125" y="-53975"/>
            <a:ext cx="8558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Підготовка завдань з вибірки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Вивчення особливостей використання специфічного програмного забезпечення </a:t>
            </a:r>
            <a:r>
              <a:rPr lang="en-US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KeyQuest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Вибірка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98988" y="3913188"/>
            <a:ext cx="2809875" cy="2192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8000" dirty="0"/>
              <a:t>?</a:t>
            </a:r>
            <a:endParaRPr lang="ru-RU" sz="8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842247" y="2029946"/>
            <a:ext cx="8455025" cy="2697163"/>
          </a:xfrm>
          <a:gradFill flip="none" rotWithShape="1">
            <a:gsLst>
              <a:gs pos="0">
                <a:schemeClr val="accent4">
                  <a:lumMod val="50000"/>
                  <a:shade val="30000"/>
                  <a:satMod val="115000"/>
                </a:schemeClr>
              </a:gs>
              <a:gs pos="50000">
                <a:schemeClr val="accent4">
                  <a:lumMod val="50000"/>
                  <a:shade val="67500"/>
                  <a:satMod val="115000"/>
                </a:schemeClr>
              </a:gs>
              <a:gs pos="100000">
                <a:schemeClr val="accent4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cs-CZ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Програма дій на 2017 рік</a:t>
            </a:r>
            <a: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alt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(підготовка </a:t>
            </a:r>
            <a:r>
              <a:rPr lang="uk-UA" alt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й проведення пілотного </a:t>
            </a:r>
            <a:r>
              <a:rPr lang="uk-UA" altLang="uk-UA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етапу)</a:t>
            </a:r>
            <a: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cs-CZ" alt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393950"/>
            <a:ext cx="10340975" cy="4076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FF0000"/>
                </a:solidFill>
              </a:rPr>
              <a:t>Взаємодія із навчальними закладами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FF0000"/>
                </a:solidFill>
              </a:rPr>
              <a:t>Організація та проведення дослідження у навчальних закладах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Транспортування матеріалів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Виконання функцій адміністратора дослідження (інструктування учнів, заповнення відповідних форм участі)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Забезпечення об</a:t>
            </a:r>
            <a:r>
              <a:rPr lang="en-US" altLang="uk-UA" sz="2400" smtClean="0">
                <a:solidFill>
                  <a:srgbClr val="FF0000"/>
                </a:solidFill>
              </a:rPr>
              <a:t>’</a:t>
            </a:r>
            <a:r>
              <a:rPr lang="uk-UA" altLang="uk-UA" sz="2400" smtClean="0">
                <a:solidFill>
                  <a:srgbClr val="FF0000"/>
                </a:solidFill>
              </a:rPr>
              <a:t>єктивності та прозорості процедури збору даних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400" smtClean="0">
                <a:solidFill>
                  <a:srgbClr val="FF0000"/>
                </a:solidFill>
              </a:rPr>
              <a:t>Мотивування учнів до якісної участі у дослідженні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FF0000"/>
                </a:solidFill>
              </a:rPr>
              <a:t>Реалізація вимог дослідження щодо збору даних</a:t>
            </a: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Адміністрування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Фіналізація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матеріалів дослідження: тестових зошитів та анкетувань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Переклад узгоджених матеріалів дослідження російською мовою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Адаптування інструктивних матеріалів, тексту промови для адміністрації школи</a:t>
            </a: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err="1" smtClean="0">
                <a:solidFill>
                  <a:schemeClr val="tx2">
                    <a:lumMod val="75000"/>
                  </a:schemeClr>
                </a:solidFill>
              </a:rPr>
              <a:t>Фіналізація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матеріалів для адміністрування дослідження</a:t>
            </a:r>
            <a:endParaRPr lang="en-US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Підготовка матеріалів 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379663"/>
            <a:ext cx="10099675" cy="4343400"/>
          </a:xfrm>
          <a:extLst/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Переклад, літературне редагування, </a:t>
            </a:r>
            <a:r>
              <a:rPr lang="uk-UA" altLang="uk-UA" sz="2600" dirty="0" smtClean="0">
                <a:solidFill>
                  <a:srgbClr val="FF0000"/>
                </a:solidFill>
              </a:rPr>
              <a:t>узгодження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 та публікація україномовних прикладів тестових завдань попередніх років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Функціонування сайту дослідження в Україні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Розробка книги про зміст та завдання дослідження для освітян (зі значною кількістю прикладів завдань)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Написання статей та інформаційних повідомлень для преси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rgbClr val="FF0000"/>
                </a:solidFill>
              </a:rPr>
              <a:t>Проведення навчальних семінарів з фахівцями-</a:t>
            </a:r>
            <a:r>
              <a:rPr lang="uk-UA" altLang="uk-UA" sz="2600" dirty="0" err="1">
                <a:solidFill>
                  <a:srgbClr val="FF0000"/>
                </a:solidFill>
              </a:rPr>
              <a:t>предметниками</a:t>
            </a:r>
            <a:r>
              <a:rPr lang="uk-UA" altLang="uk-UA" sz="2600" dirty="0">
                <a:solidFill>
                  <a:srgbClr val="FF0000"/>
                </a:solidFill>
              </a:rPr>
              <a:t> щодо підвищення </a:t>
            </a:r>
            <a:r>
              <a:rPr lang="uk-UA" altLang="uk-UA" sz="2600" dirty="0" err="1">
                <a:solidFill>
                  <a:srgbClr val="FF0000"/>
                </a:solidFill>
              </a:rPr>
              <a:t>компетентісної</a:t>
            </a:r>
            <a:r>
              <a:rPr lang="uk-UA" altLang="uk-UA" sz="2600" dirty="0">
                <a:solidFill>
                  <a:srgbClr val="FF0000"/>
                </a:solidFill>
              </a:rPr>
              <a:t> складової навчальних матеріалів на основі практик </a:t>
            </a:r>
            <a:r>
              <a:rPr lang="en-US" altLang="uk-UA" sz="2600" dirty="0">
                <a:solidFill>
                  <a:srgbClr val="FF0000"/>
                </a:solidFill>
              </a:rPr>
              <a:t>PISA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Функціонування </a:t>
            </a:r>
            <a:r>
              <a:rPr lang="uk-UA" altLang="uk-UA" sz="2600" dirty="0">
                <a:solidFill>
                  <a:srgbClr val="FF0000"/>
                </a:solidFill>
              </a:rPr>
              <a:t>блогу для обговорення завдань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Взаємодія з навчальними закладами: розповсюдження інформаційних матеріалів, проведення роботи на місцях</a:t>
            </a:r>
            <a:endParaRPr lang="uk-UA" altLang="uk-UA" sz="2600" dirty="0">
              <a:solidFill>
                <a:srgbClr val="FF0000"/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Інформування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581275"/>
            <a:ext cx="9467850" cy="388937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Збір даних про навчальні заклади України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Передання даних про популяцію 15-річних українців міжнародним партнерам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Робота з навчальними закладами, що попали до вибірки учасників дослідження: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Узгодження участі навчального закладу у дослідженні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400" dirty="0" smtClean="0">
                <a:solidFill>
                  <a:srgbClr val="FF0000"/>
                </a:solidFill>
              </a:rPr>
              <a:t>Отримання списків учнів з їхніми характеристиками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uk-UA" altLang="uk-UA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Вибірка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38275" y="2393950"/>
            <a:ext cx="10340975" cy="40767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Створення програмного забезпечення для перевірки запитань анкетувань учнів/студентів щодо роду заняття їхніх батьків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Перевірка завдань тестувань та анкетувань з відкритою формою відповіді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Кодування відповідей учасників тестування/анкетування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Передання баз даних результатів до міжнародних партнерів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rgbClr val="FF0000"/>
                </a:solidFill>
              </a:rPr>
              <a:t>Підготовка фахівців для подальшого аналізу результатів дослідження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Специфічні завдання</a:t>
            </a:r>
            <a:endParaRPr lang="cs-CZ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43250" y="2924175"/>
            <a:ext cx="7524750" cy="865188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3400" dirty="0"/>
              <a:t>Проведення міжнародних досліджень </a:t>
            </a:r>
            <a:r>
              <a:rPr lang="cs-CZ" altLang="uk-UA" sz="3400" dirty="0"/>
              <a:t>PISA</a:t>
            </a:r>
          </a:p>
        </p:txBody>
      </p:sp>
      <p:sp>
        <p:nvSpPr>
          <p:cNvPr id="7" name="Rectangle 5"/>
          <p:cNvSpPr/>
          <p:nvPr/>
        </p:nvSpPr>
        <p:spPr>
          <a:xfrm>
            <a:off x="2927350" y="1760538"/>
            <a:ext cx="6840538" cy="303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Мета дослідження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425575" y="2433638"/>
            <a:ext cx="8415338" cy="412591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узагальнене 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досьє про сформованість найважливіших </a:t>
            </a:r>
            <a:r>
              <a:rPr lang="uk-UA" altLang="uk-UA" sz="2600" dirty="0" err="1">
                <a:solidFill>
                  <a:schemeClr val="tx2">
                    <a:lumMod val="75000"/>
                  </a:schemeClr>
                </a:solidFill>
              </a:rPr>
              <a:t>компетентностей</a:t>
            </a: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 у 15-р. учнів;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характеристики шкіл та учнів (освітньої системи);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показники країни порівняно з іншими країнами-учасницями;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інформацію для прийняття країною рішень у галузі освітньої політики та освітніх досліджень;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600" dirty="0">
                <a:solidFill>
                  <a:schemeClr val="tx2">
                    <a:lumMod val="75000"/>
                  </a:schemeClr>
                </a:solidFill>
              </a:rPr>
              <a:t>показники динаміки змін у її результатах з </a:t>
            </a:r>
            <a:r>
              <a:rPr lang="en-GB" altLang="uk-UA" sz="2600" dirty="0" smtClean="0">
                <a:solidFill>
                  <a:schemeClr val="tx2">
                    <a:lumMod val="75000"/>
                  </a:schemeClr>
                </a:solidFill>
              </a:rPr>
              <a:t>PISA</a:t>
            </a:r>
            <a:r>
              <a:rPr lang="uk-UA" altLang="uk-UA" sz="2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GB" altLang="uk-UA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22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60007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uk-UA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Здобутки країн-учасниць</a:t>
            </a:r>
            <a:endParaRPr lang="cs-CZ" altLang="uk-UA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5222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391864" y="818358"/>
            <a:ext cx="6716712" cy="538073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276" y="914401"/>
            <a:ext cx="6632950" cy="2353234"/>
          </a:xfrm>
        </p:spPr>
        <p:txBody>
          <a:bodyPr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PISA</a:t>
            </a:r>
            <a:r>
              <a:rPr lang="uk-UA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: </a:t>
            </a:r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деякі результати попередніх циклів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493250" y="1520825"/>
            <a:ext cx="2698750" cy="187166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ru-RU" i="1" dirty="0">
              <a:solidFill>
                <a:srgbClr val="4D4D00"/>
              </a:solidFill>
              <a:latin typeface="Candara" panose="020E0502030303020204" pitchFamily="34" charset="0"/>
            </a:endParaRPr>
          </a:p>
          <a:p>
            <a:pPr algn="r"/>
            <a:endParaRPr lang="ru-RU" sz="2000" dirty="0"/>
          </a:p>
        </p:txBody>
      </p:sp>
      <p:grpSp>
        <p:nvGrpSpPr>
          <p:cNvPr id="3077" name="Группа 6"/>
          <p:cNvGrpSpPr>
            <a:grpSpLocks/>
          </p:cNvGrpSpPr>
          <p:nvPr/>
        </p:nvGrpSpPr>
        <p:grpSpPr bwMode="auto">
          <a:xfrm>
            <a:off x="1847851" y="3573463"/>
            <a:ext cx="6048375" cy="2438400"/>
            <a:chOff x="323850" y="3573463"/>
            <a:chExt cx="6048375" cy="24384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573463"/>
              <a:ext cx="3671888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573463"/>
              <a:ext cx="24479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1892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Rectangle 5"/>
          <p:cNvSpPr/>
          <p:nvPr/>
        </p:nvSpPr>
        <p:spPr>
          <a:xfrm>
            <a:off x="2674938" y="1978025"/>
            <a:ext cx="6840537" cy="3036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  <a:hlinkClick r:id="rId2" action="ppaction://hlinkfile"/>
              </a:rPr>
              <a:t>РЕЗУЛЬТАТИ </a:t>
            </a:r>
            <a:r>
              <a:rPr lang="en-US" sz="3600" dirty="0">
                <a:solidFill>
                  <a:schemeClr val="tx1"/>
                </a:solidFill>
                <a:hlinkClick r:id="rId2" action="ppaction://hlinkfile"/>
              </a:rPr>
              <a:t>PISA-2015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76" y="6212"/>
            <a:ext cx="9604924" cy="669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95" y="691404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05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15" y="10554"/>
            <a:ext cx="9632285" cy="67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278" y="618193"/>
            <a:ext cx="8761413" cy="7080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Candara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96" y="0"/>
            <a:ext cx="9717004" cy="67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724" y="633414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9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2" y="0"/>
            <a:ext cx="9671048" cy="671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514724" y="633414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smtClean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7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16" y="0"/>
            <a:ext cx="9692084" cy="67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14724" y="633414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78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24" y="0"/>
            <a:ext cx="9804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47488" y="633414"/>
            <a:ext cx="8761413" cy="7080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PISA 2015</a:t>
            </a:r>
            <a:r>
              <a:rPr lang="ru-RU" dirty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1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391864" y="818358"/>
            <a:ext cx="6716712" cy="538073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276" y="914401"/>
            <a:ext cx="6632950" cy="2353234"/>
          </a:xfrm>
        </p:spPr>
        <p:txBody>
          <a:bodyPr/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PISA-</a:t>
            </a:r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2018: </a:t>
            </a:r>
            <a:b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2800" dirty="0">
                <a:solidFill>
                  <a:schemeClr val="bg1"/>
                </a:solidFill>
                <a:latin typeface="Candara" panose="020E0502030303020204" pitchFamily="34" charset="0"/>
              </a:rPr>
              <a:t>Оцінювання математичної   грамотності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493250" y="1520825"/>
            <a:ext cx="2698750" cy="187166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ru-RU" i="1" dirty="0">
              <a:solidFill>
                <a:srgbClr val="4D4D00"/>
              </a:solidFill>
              <a:latin typeface="Candara" panose="020E0502030303020204" pitchFamily="34" charset="0"/>
            </a:endParaRPr>
          </a:p>
          <a:p>
            <a:pPr algn="r"/>
            <a:endParaRPr lang="ru-RU" sz="2000" dirty="0"/>
          </a:p>
        </p:txBody>
      </p:sp>
      <p:grpSp>
        <p:nvGrpSpPr>
          <p:cNvPr id="3077" name="Группа 6"/>
          <p:cNvGrpSpPr>
            <a:grpSpLocks/>
          </p:cNvGrpSpPr>
          <p:nvPr/>
        </p:nvGrpSpPr>
        <p:grpSpPr bwMode="auto">
          <a:xfrm>
            <a:off x="1847851" y="3573463"/>
            <a:ext cx="6048375" cy="2438400"/>
            <a:chOff x="323850" y="3573463"/>
            <a:chExt cx="6048375" cy="24384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573463"/>
              <a:ext cx="3671888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573463"/>
              <a:ext cx="24479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6909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695450" y="3011488"/>
            <a:ext cx="8837613" cy="2370137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володіють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15-річні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підлітки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компетенціями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необхідними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їм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повноцінного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функціонування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2900" dirty="0" err="1">
                <a:solidFill>
                  <a:schemeClr val="tx2">
                    <a:lumMod val="75000"/>
                  </a:schemeClr>
                </a:solidFill>
              </a:rPr>
              <a:t>суспільстві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Основне питання </a:t>
            </a:r>
            <a:r>
              <a:rPr lang="cs-CZ" altLang="cs-CZ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Математич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на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 грамотність </a:t>
            </a:r>
          </a:p>
        </p:txBody>
      </p:sp>
      <p:grpSp>
        <p:nvGrpSpPr>
          <p:cNvPr id="10243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одзаголовок 12"/>
          <p:cNvSpPr>
            <a:spLocks noGrp="1"/>
          </p:cNvSpPr>
          <p:nvPr>
            <p:ph type="subTitle" idx="4294967295"/>
          </p:nvPr>
        </p:nvSpPr>
        <p:spPr>
          <a:xfrm>
            <a:off x="298450" y="2460811"/>
            <a:ext cx="10351621" cy="4062319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uk-UA" sz="2400" i="1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uk-UA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 </a:t>
            </a:r>
            <a:r>
              <a:rPr lang="uk-UA" sz="2400" b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Математична грамотність </a:t>
            </a:r>
            <a:r>
              <a:rPr lang="uk-UA" sz="24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– здатність індивідуума формулювати, застосовувати й інтерпретувати математику в різноманітних контекстах.</a:t>
            </a:r>
            <a:endParaRPr lang="uk-UA" sz="800" i="1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algn="just"/>
            <a:r>
              <a:rPr lang="uk-UA" sz="2000" i="1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     </a:t>
            </a:r>
            <a:r>
              <a:rPr lang="uk-UA" sz="24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МГ включає математичні міркування, використання математичних понять, процедур, фактів й інструментів, щоб описати, пояснити й передбачити явища. </a:t>
            </a:r>
            <a:endParaRPr lang="uk-UA" sz="800" dirty="0" smtClean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algn="just"/>
            <a:r>
              <a:rPr lang="uk-UA" sz="2400" dirty="0" smtClean="0">
                <a:solidFill>
                  <a:schemeClr val="accent1"/>
                </a:solidFill>
                <a:latin typeface="Candara" panose="020E0502030303020204" pitchFamily="34" charset="0"/>
              </a:rPr>
              <a:t>    МГ допомагає людям зрозуміти роль математики у світі, висловлювати добре обґрунтовані судження й  приймати рішення, необхідні конструктивному, активному й думаючому громадянину.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663478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811339" y="333376"/>
            <a:ext cx="8027987" cy="8620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Модель математично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ї грамотності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1267" name="Группа 13"/>
          <p:cNvGrpSpPr>
            <a:grpSpLocks/>
          </p:cNvGrpSpPr>
          <p:nvPr/>
        </p:nvGrpSpPr>
        <p:grpSpPr bwMode="auto">
          <a:xfrm>
            <a:off x="9839326" y="6010977"/>
            <a:ext cx="1476375" cy="681037"/>
            <a:chOff x="7451725" y="6021388"/>
            <a:chExt cx="1476375" cy="681037"/>
          </a:xfrm>
        </p:grpSpPr>
        <p:pic>
          <p:nvPicPr>
            <p:cNvPr id="1127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ru-RU"/>
          </a:p>
        </p:txBody>
      </p:sp>
      <p:pic>
        <p:nvPicPr>
          <p:cNvPr id="1127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9" y="1284288"/>
            <a:ext cx="8197870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23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2291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229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321050"/>
            <a:ext cx="6172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641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3315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331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33488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4" y="2997200"/>
            <a:ext cx="65436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3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433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3068638"/>
            <a:ext cx="6048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383088"/>
            <a:ext cx="6048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46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5363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536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1" y="3897313"/>
            <a:ext cx="62579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07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73350"/>
            <a:ext cx="5653087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</a:t>
            </a:r>
            <a:r>
              <a:rPr lang="ru-RU" sz="3600">
                <a:solidFill>
                  <a:srgbClr val="FFFFFF"/>
                </a:solidFill>
                <a:latin typeface="Candara" panose="020E0502030303020204" pitchFamily="34" charset="0"/>
              </a:rPr>
              <a:t>Яблун</a:t>
            </a:r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і)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6388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639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268413"/>
            <a:ext cx="5810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94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6" y="1341439"/>
            <a:ext cx="38957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3" y="3993516"/>
            <a:ext cx="5977183" cy="236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/>
          <a:stretch>
            <a:fillRect/>
          </a:stretch>
        </p:blipFill>
        <p:spPr bwMode="auto">
          <a:xfrm>
            <a:off x="6322113" y="1396389"/>
            <a:ext cx="5365996" cy="496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Группа 13"/>
          <p:cNvGrpSpPr>
            <a:grpSpLocks/>
          </p:cNvGrpSpPr>
          <p:nvPr/>
        </p:nvGrpSpPr>
        <p:grpSpPr bwMode="auto">
          <a:xfrm>
            <a:off x="10328009" y="5892641"/>
            <a:ext cx="1476375" cy="681037"/>
            <a:chOff x="7451725" y="6021388"/>
            <a:chExt cx="1476375" cy="681037"/>
          </a:xfrm>
        </p:grpSpPr>
        <p:pic>
          <p:nvPicPr>
            <p:cNvPr id="174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526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8435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843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616451"/>
            <a:ext cx="40100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111170" y="1268413"/>
            <a:ext cx="5803980" cy="4781550"/>
            <a:chOff x="1111170" y="1268413"/>
            <a:chExt cx="5803980" cy="4781550"/>
          </a:xfrm>
        </p:grpSpPr>
        <p:pic>
          <p:nvPicPr>
            <p:cNvPr id="1843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268413"/>
              <a:ext cx="5391150" cy="478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111170" y="5150695"/>
              <a:ext cx="914399" cy="294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100" dirty="0" smtClean="0">
                  <a:solidFill>
                    <a:schemeClr val="tx1"/>
                  </a:solidFill>
                </a:rPr>
                <a:t>кілометрів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18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9459" name="Группа 13"/>
          <p:cNvGrpSpPr>
            <a:grpSpLocks/>
          </p:cNvGrpSpPr>
          <p:nvPr/>
        </p:nvGrpSpPr>
        <p:grpSpPr bwMode="auto">
          <a:xfrm>
            <a:off x="8975726" y="6021389"/>
            <a:ext cx="1476375" cy="681037"/>
            <a:chOff x="7451725" y="6021388"/>
            <a:chExt cx="1476375" cy="681037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847850" y="1449389"/>
            <a:ext cx="7981950" cy="4505325"/>
            <a:chOff x="1847850" y="1449389"/>
            <a:chExt cx="7981950" cy="4505325"/>
          </a:xfrm>
        </p:grpSpPr>
        <p:pic>
          <p:nvPicPr>
            <p:cNvPr id="1946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1449389"/>
              <a:ext cx="7981950" cy="450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773680" y="3307277"/>
              <a:ext cx="594360" cy="201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6746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254125" y="2554288"/>
            <a:ext cx="9720263" cy="3678237"/>
          </a:xfrm>
          <a:extLst/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Спрямованість на освітню політику.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Інноваційна концепція грамотності.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Відповідність до ідеї навчання упродовж життя.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Регулярність. </a:t>
            </a:r>
          </a:p>
          <a:p>
            <a:pPr eaLnBrk="1" hangingPunct="1">
              <a:defRPr/>
            </a:pPr>
            <a:r>
              <a:rPr lang="uk-UA" sz="3100" dirty="0">
                <a:solidFill>
                  <a:schemeClr val="tx2">
                    <a:lumMod val="75000"/>
                  </a:schemeClr>
                </a:solidFill>
              </a:rPr>
              <a:t>Значна кількість країн-учасниць. У дослідженні 2018 року буде брати участь близько 80 країн</a:t>
            </a:r>
            <a:r>
              <a:rPr lang="uk-UA" sz="3200" dirty="0"/>
              <a:t>. </a:t>
            </a:r>
            <a:endParaRPr lang="ru-RU" sz="3200" dirty="0"/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Унікальність </a:t>
            </a:r>
            <a:r>
              <a:rPr lang="cs-CZ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PISA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1233489"/>
            <a:ext cx="82962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0484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9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1507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1700214"/>
            <a:ext cx="8296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749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620838" y="1836738"/>
            <a:ext cx="8296275" cy="4810125"/>
            <a:chOff x="1876424" y="1559720"/>
            <a:chExt cx="8296275" cy="4810125"/>
          </a:xfrm>
        </p:grpSpPr>
        <p:pic>
          <p:nvPicPr>
            <p:cNvPr id="225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4" y="1559720"/>
              <a:ext cx="8296275" cy="481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753100" y="3143250"/>
              <a:ext cx="542925" cy="10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531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1380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74826" y="368300"/>
            <a:ext cx="8029575" cy="863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Приклади завдань (Площа континенту)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3555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2076450"/>
            <a:ext cx="81629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54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69670" y="583452"/>
            <a:ext cx="8101012" cy="2305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Феномен </a:t>
            </a:r>
          </a:p>
          <a:p>
            <a:pPr eaLnBrk="1" hangingPunct="1"/>
            <a:r>
              <a:rPr lang="uk-UA" sz="3600">
                <a:solidFill>
                  <a:srgbClr val="FFFFFF"/>
                </a:solidFill>
                <a:latin typeface="Candara" panose="020E0502030303020204" pitchFamily="34" charset="0"/>
              </a:rPr>
              <a:t>Естонії</a:t>
            </a:r>
            <a:endParaRPr lang="ru-RU" sz="360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24579" name="Группа 13"/>
          <p:cNvGrpSpPr>
            <a:grpSpLocks/>
          </p:cNvGrpSpPr>
          <p:nvPr/>
        </p:nvGrpSpPr>
        <p:grpSpPr bwMode="auto">
          <a:xfrm>
            <a:off x="9191626" y="6176964"/>
            <a:ext cx="1476375" cy="681037"/>
            <a:chOff x="7451725" y="6021388"/>
            <a:chExt cx="1476375" cy="681037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6092825"/>
              <a:ext cx="865188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888" y="6021388"/>
              <a:ext cx="684212" cy="68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45" y="333376"/>
            <a:ext cx="6509420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810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391864" y="818358"/>
            <a:ext cx="6716712" cy="538073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276" y="914401"/>
            <a:ext cx="6632950" cy="2353234"/>
          </a:xfrm>
        </p:spPr>
        <p:txBody>
          <a:bodyPr/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PISA-</a:t>
            </a:r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2018: </a:t>
            </a:r>
            <a:b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2800" dirty="0">
                <a:solidFill>
                  <a:schemeClr val="bg1"/>
                </a:solidFill>
                <a:latin typeface="Candara" panose="020E0502030303020204" pitchFamily="34" charset="0"/>
              </a:rPr>
              <a:t>Оцінювання </a:t>
            </a:r>
            <a:r>
              <a:rPr lang="uk-UA" sz="2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читацької грамотності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493250" y="1520825"/>
            <a:ext cx="2698750" cy="1871663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en-US" sz="2400" i="1" dirty="0">
              <a:solidFill>
                <a:srgbClr val="737300"/>
              </a:solidFill>
              <a:latin typeface="Candara" panose="020E0502030303020204" pitchFamily="34" charset="0"/>
            </a:endParaRPr>
          </a:p>
          <a:p>
            <a:pPr algn="l" eaLnBrk="1" hangingPunct="1"/>
            <a:endParaRPr lang="ru-RU" i="1" dirty="0">
              <a:solidFill>
                <a:srgbClr val="4D4D00"/>
              </a:solidFill>
              <a:latin typeface="Candara" panose="020E0502030303020204" pitchFamily="34" charset="0"/>
            </a:endParaRPr>
          </a:p>
          <a:p>
            <a:pPr algn="r"/>
            <a:endParaRPr lang="ru-RU" sz="2000" dirty="0"/>
          </a:p>
        </p:txBody>
      </p:sp>
      <p:grpSp>
        <p:nvGrpSpPr>
          <p:cNvPr id="3077" name="Группа 6"/>
          <p:cNvGrpSpPr>
            <a:grpSpLocks/>
          </p:cNvGrpSpPr>
          <p:nvPr/>
        </p:nvGrpSpPr>
        <p:grpSpPr bwMode="auto">
          <a:xfrm>
            <a:off x="1847851" y="3573463"/>
            <a:ext cx="6048375" cy="2438400"/>
            <a:chOff x="323850" y="3573463"/>
            <a:chExt cx="6048375" cy="243840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3573463"/>
              <a:ext cx="3671888" cy="243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3573463"/>
              <a:ext cx="2447925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5316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Мета дослідження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054" y="2331720"/>
            <a:ext cx="10955865" cy="415241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i="1" dirty="0" smtClean="0">
                <a:solidFill>
                  <a:schemeClr val="tx1"/>
                </a:solidFill>
              </a:rPr>
              <a:t>зібрати </a:t>
            </a:r>
            <a:r>
              <a:rPr lang="uk-UA" sz="3600" i="1" dirty="0">
                <a:solidFill>
                  <a:schemeClr val="tx1"/>
                </a:solidFill>
              </a:rPr>
              <a:t>реальні підтвердження рівня майстерності учнів з читання, </a:t>
            </a:r>
            <a:r>
              <a:rPr lang="uk-UA" sz="3600" i="1" dirty="0">
                <a:solidFill>
                  <a:schemeClr val="accent6"/>
                </a:solidFill>
              </a:rPr>
              <a:t>організувавши читацьку діяльність</a:t>
            </a:r>
            <a:r>
              <a:rPr lang="uk-UA" sz="3600" i="1" dirty="0">
                <a:solidFill>
                  <a:schemeClr val="tx1"/>
                </a:solidFill>
              </a:rPr>
              <a:t>, яку вони могли би здійснювати в школі або за її межами в підлітковому або в дорослому </a:t>
            </a:r>
            <a:r>
              <a:rPr lang="uk-UA" sz="3600" i="1" dirty="0" smtClean="0">
                <a:solidFill>
                  <a:schemeClr val="tx1"/>
                </a:solidFill>
              </a:rPr>
              <a:t>віці</a:t>
            </a:r>
            <a:endParaRPr lang="ru-RU" sz="3600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336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441960"/>
            <a:ext cx="9144000" cy="76470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PISA </a:t>
            </a:r>
            <a:r>
              <a:rPr lang="uk-UA" sz="4000" b="1" dirty="0">
                <a:solidFill>
                  <a:schemeClr val="bg1"/>
                </a:solidFill>
              </a:rPr>
              <a:t>2018: читацька грамотність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517492"/>
              </p:ext>
            </p:extLst>
          </p:nvPr>
        </p:nvGraphicFramePr>
        <p:xfrm>
          <a:off x="1524000" y="1493520"/>
          <a:ext cx="8595360" cy="531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112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16080" y="4941168"/>
            <a:ext cx="28803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335" y="575578"/>
            <a:ext cx="9134161" cy="591458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Вимірювання читацької грамотності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360" y="1281336"/>
            <a:ext cx="10271760" cy="557666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444500">
              <a:buNone/>
            </a:pPr>
            <a:r>
              <a:rPr lang="uk-UA" sz="13600" dirty="0" smtClean="0">
                <a:solidFill>
                  <a:schemeClr val="tx2"/>
                </a:solidFill>
              </a:rPr>
              <a:t>Вимірюється </a:t>
            </a:r>
            <a:r>
              <a:rPr lang="uk-UA" sz="13600" dirty="0">
                <a:solidFill>
                  <a:schemeClr val="tx2"/>
                </a:solidFill>
              </a:rPr>
              <a:t>в </a:t>
            </a:r>
            <a:r>
              <a:rPr lang="en-US" sz="13600" dirty="0">
                <a:solidFill>
                  <a:schemeClr val="tx2"/>
                </a:solidFill>
              </a:rPr>
              <a:t>PISA</a:t>
            </a:r>
            <a:r>
              <a:rPr lang="uk-UA" sz="13600" dirty="0">
                <a:solidFill>
                  <a:schemeClr val="tx2"/>
                </a:solidFill>
              </a:rPr>
              <a:t> за трьома джерелами </a:t>
            </a:r>
            <a:r>
              <a:rPr lang="uk-UA" sz="13600" dirty="0">
                <a:solidFill>
                  <a:schemeClr val="tx2"/>
                </a:solidFill>
              </a:rPr>
              <a:t>впливу</a:t>
            </a:r>
            <a:r>
              <a:rPr lang="uk-UA" sz="14000" dirty="0">
                <a:solidFill>
                  <a:schemeClr val="tx2"/>
                </a:solidFill>
              </a:rPr>
              <a:t>: </a:t>
            </a:r>
            <a:r>
              <a:rPr lang="uk-UA" sz="13600" i="1" dirty="0">
                <a:solidFill>
                  <a:schemeClr val="tx2"/>
                </a:solidFill>
              </a:rPr>
              <a:t>читач</a:t>
            </a:r>
            <a:r>
              <a:rPr lang="uk-UA" sz="13600" dirty="0">
                <a:solidFill>
                  <a:schemeClr val="tx2"/>
                </a:solidFill>
              </a:rPr>
              <a:t>, </a:t>
            </a:r>
            <a:r>
              <a:rPr lang="uk-UA" sz="13600" i="1" dirty="0">
                <a:solidFill>
                  <a:schemeClr val="tx2"/>
                </a:solidFill>
              </a:rPr>
              <a:t>текст, завдання</a:t>
            </a:r>
            <a:r>
              <a:rPr lang="uk-UA" sz="13600" dirty="0">
                <a:solidFill>
                  <a:schemeClr val="tx2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uk-UA" sz="14800" dirty="0">
                <a:solidFill>
                  <a:schemeClr val="accent1">
                    <a:lumMod val="75000"/>
                  </a:schemeClr>
                </a:solidFill>
              </a:rPr>
              <a:t>читач</a:t>
            </a:r>
            <a:endParaRPr lang="ru-RU" sz="1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6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800" b="1" dirty="0" smtClean="0">
                <a:solidFill>
                  <a:srgbClr val="C00000"/>
                </a:solidFill>
              </a:rPr>
              <a:t>читацька</a:t>
            </a:r>
            <a:endParaRPr lang="ru-RU" sz="14800" b="1" dirty="0">
              <a:solidFill>
                <a:srgbClr val="C00000"/>
              </a:solidFill>
            </a:endParaRPr>
          </a:p>
          <a:p>
            <a:pPr marL="0" indent="635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800" b="1" dirty="0">
                <a:solidFill>
                  <a:srgbClr val="C00000"/>
                </a:solidFill>
              </a:rPr>
              <a:t> </a:t>
            </a:r>
            <a:r>
              <a:rPr lang="uk-UA" sz="14800" b="1" dirty="0">
                <a:solidFill>
                  <a:srgbClr val="C00000"/>
                </a:solidFill>
              </a:rPr>
              <a:t>грамотність</a:t>
            </a:r>
            <a:endParaRPr lang="ru-RU" sz="14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uk-UA" sz="14800" b="1" dirty="0">
                <a:solidFill>
                  <a:srgbClr val="C00000"/>
                </a:solidFill>
              </a:rPr>
              <a:t> </a:t>
            </a:r>
            <a:r>
              <a:rPr lang="uk-UA" sz="14800" b="1" dirty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uk-UA" sz="14800" dirty="0" smtClean="0">
                <a:solidFill>
                  <a:schemeClr val="accent1">
                    <a:lumMod val="75000"/>
                  </a:schemeClr>
                </a:solidFill>
              </a:rPr>
              <a:t>текст             </a:t>
            </a:r>
            <a:r>
              <a:rPr lang="uk-UA" sz="14800" dirty="0">
                <a:solidFill>
                  <a:schemeClr val="accent1">
                    <a:lumMod val="75000"/>
                  </a:schemeClr>
                </a:solidFill>
              </a:rPr>
              <a:t>завдання</a:t>
            </a:r>
          </a:p>
          <a:p>
            <a:pPr marL="0" indent="0">
              <a:buNone/>
            </a:pPr>
            <a:endParaRPr lang="uk-UA" sz="13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uk-UA" sz="13200" dirty="0" smtClean="0">
                <a:solidFill>
                  <a:schemeClr val="tx2"/>
                </a:solidFill>
              </a:rPr>
              <a:t>Це </a:t>
            </a:r>
            <a:r>
              <a:rPr lang="uk-UA" sz="13200" dirty="0">
                <a:solidFill>
                  <a:schemeClr val="tx2"/>
                </a:solidFill>
              </a:rPr>
              <a:t>визначає </a:t>
            </a:r>
            <a:r>
              <a:rPr lang="uk-UA" sz="13200" b="1" dirty="0">
                <a:solidFill>
                  <a:schemeClr val="tx2"/>
                </a:solidFill>
              </a:rPr>
              <a:t>важливість</a:t>
            </a:r>
            <a:r>
              <a:rPr lang="uk-UA" sz="13200" dirty="0">
                <a:solidFill>
                  <a:schemeClr val="tx2"/>
                </a:solidFill>
              </a:rPr>
              <a:t>: </a:t>
            </a:r>
            <a:endParaRPr lang="uk-UA" sz="14400" dirty="0">
              <a:solidFill>
                <a:schemeClr val="bg1"/>
              </a:solidFill>
            </a:endParaRPr>
          </a:p>
          <a:p>
            <a:r>
              <a:rPr lang="uk-UA" sz="14400" b="1" dirty="0" smtClean="0">
                <a:solidFill>
                  <a:schemeClr val="accent1"/>
                </a:solidFill>
              </a:rPr>
              <a:t>добору</a:t>
            </a:r>
            <a:r>
              <a:rPr lang="uk-UA" sz="14400" dirty="0" smtClean="0">
                <a:solidFill>
                  <a:schemeClr val="accent1"/>
                </a:solidFill>
              </a:rPr>
              <a:t> </a:t>
            </a:r>
            <a:r>
              <a:rPr lang="uk-UA" sz="14400" b="1" dirty="0" smtClean="0">
                <a:solidFill>
                  <a:schemeClr val="accent1"/>
                </a:solidFill>
              </a:rPr>
              <a:t>текстів</a:t>
            </a:r>
            <a:r>
              <a:rPr lang="uk-UA" sz="14400" dirty="0" smtClean="0">
                <a:solidFill>
                  <a:schemeClr val="accent1"/>
                </a:solidFill>
              </a:rPr>
              <a:t>;</a:t>
            </a:r>
          </a:p>
          <a:p>
            <a:r>
              <a:rPr lang="uk-UA" sz="14400" b="1" dirty="0" smtClean="0">
                <a:solidFill>
                  <a:schemeClr val="accent1"/>
                </a:solidFill>
              </a:rPr>
              <a:t>розробки</a:t>
            </a:r>
            <a:r>
              <a:rPr lang="uk-UA" sz="14400" dirty="0" smtClean="0">
                <a:solidFill>
                  <a:schemeClr val="accent1"/>
                </a:solidFill>
              </a:rPr>
              <a:t> </a:t>
            </a:r>
            <a:r>
              <a:rPr lang="uk-UA" sz="14400" b="1" dirty="0" smtClean="0">
                <a:solidFill>
                  <a:schemeClr val="accent1"/>
                </a:solidFill>
              </a:rPr>
              <a:t>завдань</a:t>
            </a:r>
            <a:r>
              <a:rPr lang="uk-UA" sz="14400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uk-UA" sz="14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1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14400" dirty="0">
                <a:solidFill>
                  <a:schemeClr val="bg1"/>
                </a:solidFill>
              </a:rPr>
              <a:t> </a:t>
            </a:r>
            <a:endParaRPr lang="ru-RU" sz="1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8600" dirty="0"/>
              <a:t> </a:t>
            </a:r>
            <a:endParaRPr lang="ru-RU" sz="8600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5993415" y="26506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5993415" y="3855720"/>
            <a:ext cx="822665" cy="357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5047791" y="3855720"/>
            <a:ext cx="945624" cy="357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66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Типи текстів за сферами вживання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6"/>
                </a:solidFill>
              </a:rPr>
              <a:t>Особистісні</a:t>
            </a:r>
            <a:endParaRPr lang="uk-UA" sz="2800" dirty="0">
              <a:solidFill>
                <a:schemeClr val="accent6"/>
              </a:solidFill>
            </a:endParaRPr>
          </a:p>
          <a:p>
            <a:r>
              <a:rPr lang="uk-UA" sz="2800" dirty="0">
                <a:solidFill>
                  <a:schemeClr val="accent6"/>
                </a:solidFill>
              </a:rPr>
              <a:t>Професійні</a:t>
            </a:r>
          </a:p>
          <a:p>
            <a:r>
              <a:rPr lang="uk-UA" sz="2800" dirty="0">
                <a:solidFill>
                  <a:schemeClr val="accent6"/>
                </a:solidFill>
              </a:rPr>
              <a:t>Освітні</a:t>
            </a:r>
          </a:p>
          <a:p>
            <a:r>
              <a:rPr lang="uk-UA" sz="2800" dirty="0">
                <a:solidFill>
                  <a:schemeClr val="accent6"/>
                </a:solidFill>
              </a:rPr>
              <a:t>Суспільні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87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1"/>
          <p:cNvSpPr>
            <a:spLocks noGrp="1"/>
          </p:cNvSpPr>
          <p:nvPr>
            <p:ph type="body" sz="quarter" idx="10"/>
          </p:nvPr>
        </p:nvSpPr>
        <p:spPr>
          <a:xfrm>
            <a:off x="0" y="-639763"/>
            <a:ext cx="12192000" cy="7497763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1474788"/>
            <a:ext cx="5621338" cy="326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5400" b="1" dirty="0"/>
              <a:t>ТЕСТУВАННЯ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94438" y="1474788"/>
            <a:ext cx="5684837" cy="326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5400" b="1" dirty="0"/>
              <a:t>ОПИТУВАННЯ</a:t>
            </a:r>
            <a:endParaRPr lang="ru-RU" sz="5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16575" y="2776538"/>
            <a:ext cx="762000" cy="9302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6600" dirty="0"/>
              <a:t>+</a:t>
            </a:r>
            <a:endParaRPr lang="ru-RU" sz="6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Типи </a:t>
            </a:r>
            <a:r>
              <a:rPr lang="uk-UA" sz="4000" dirty="0" smtClean="0">
                <a:solidFill>
                  <a:schemeClr val="bg1"/>
                </a:solidFill>
              </a:rPr>
              <a:t>текстів (</a:t>
            </a:r>
            <a:r>
              <a:rPr lang="uk-UA" sz="4000" dirty="0" smtClean="0">
                <a:solidFill>
                  <a:schemeClr val="bg1"/>
                </a:solidFill>
              </a:rPr>
              <a:t>функціональні)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accent6"/>
                </a:solidFill>
              </a:rPr>
              <a:t>Опис</a:t>
            </a:r>
          </a:p>
          <a:p>
            <a:r>
              <a:rPr lang="uk-UA" sz="2800" dirty="0">
                <a:solidFill>
                  <a:schemeClr val="accent6"/>
                </a:solidFill>
              </a:rPr>
              <a:t>Розповідь</a:t>
            </a:r>
          </a:p>
          <a:p>
            <a:r>
              <a:rPr lang="uk-UA" sz="2800" dirty="0">
                <a:solidFill>
                  <a:schemeClr val="accent6"/>
                </a:solidFill>
              </a:rPr>
              <a:t>Міркування (критичне читання)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42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444" y="624840"/>
            <a:ext cx="9289032" cy="980728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Тексти:  одиничні й множинні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270760"/>
            <a:ext cx="10759440" cy="4470608"/>
          </a:xfrm>
          <a:noFill/>
        </p:spPr>
        <p:txBody>
          <a:bodyPr>
            <a:noAutofit/>
          </a:bodyPr>
          <a:lstStyle/>
          <a:p>
            <a:pPr marL="0" indent="3587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800" i="1" dirty="0">
                <a:solidFill>
                  <a:srgbClr val="C00000"/>
                </a:solidFill>
              </a:rPr>
              <a:t>Одиничні </a:t>
            </a:r>
            <a:r>
              <a:rPr lang="uk-UA" sz="2800" i="1" dirty="0">
                <a:solidFill>
                  <a:srgbClr val="C00000"/>
                </a:solidFill>
              </a:rPr>
              <a:t>тексти </a:t>
            </a:r>
            <a:r>
              <a:rPr lang="uk-UA" sz="2800" i="1" dirty="0">
                <a:solidFill>
                  <a:schemeClr val="tx1"/>
                </a:solidFill>
              </a:rPr>
              <a:t>– мають автора, назву і час </a:t>
            </a:r>
            <a:r>
              <a:rPr lang="uk-UA" sz="2800" i="1" dirty="0">
                <a:solidFill>
                  <a:schemeClr val="tx1"/>
                </a:solidFill>
              </a:rPr>
              <a:t>написання </a:t>
            </a:r>
            <a:r>
              <a:rPr lang="uk-UA" sz="2800" i="1" dirty="0">
                <a:solidFill>
                  <a:schemeClr val="tx1"/>
                </a:solidFill>
              </a:rPr>
              <a:t>або </a:t>
            </a:r>
            <a:r>
              <a:rPr lang="uk-UA" sz="2800" i="1" dirty="0">
                <a:solidFill>
                  <a:schemeClr val="tx1"/>
                </a:solidFill>
              </a:rPr>
              <a:t>дату </a:t>
            </a:r>
            <a:r>
              <a:rPr lang="uk-UA" sz="2800" i="1" dirty="0">
                <a:solidFill>
                  <a:schemeClr val="tx1"/>
                </a:solidFill>
              </a:rPr>
              <a:t>публікації і номер видання.</a:t>
            </a:r>
          </a:p>
          <a:p>
            <a:pPr marL="0" indent="3587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800" i="1" dirty="0">
                <a:solidFill>
                  <a:srgbClr val="C00000"/>
                </a:solidFill>
              </a:rPr>
              <a:t>Множинні </a:t>
            </a:r>
            <a:r>
              <a:rPr lang="uk-UA" sz="2800" i="1" dirty="0">
                <a:solidFill>
                  <a:srgbClr val="C00000"/>
                </a:solidFill>
              </a:rPr>
              <a:t>тексти </a:t>
            </a:r>
            <a:r>
              <a:rPr lang="uk-UA" sz="2800" i="1" dirty="0">
                <a:solidFill>
                  <a:schemeClr val="tx1"/>
                </a:solidFill>
              </a:rPr>
              <a:t>– мають кількох різних авторів, були </a:t>
            </a:r>
            <a:r>
              <a:rPr lang="uk-UA" sz="2800" i="1" dirty="0">
                <a:solidFill>
                  <a:schemeClr val="tx1"/>
                </a:solidFill>
              </a:rPr>
              <a:t>опубліковані в різний час, </a:t>
            </a:r>
            <a:r>
              <a:rPr lang="uk-UA" sz="2800" i="1" dirty="0">
                <a:solidFill>
                  <a:schemeClr val="tx1"/>
                </a:solidFill>
              </a:rPr>
              <a:t>були подані під різними заголовками </a:t>
            </a:r>
            <a:r>
              <a:rPr lang="uk-UA" sz="2800" i="1" dirty="0">
                <a:solidFill>
                  <a:schemeClr val="tx1"/>
                </a:solidFill>
              </a:rPr>
              <a:t>чи </a:t>
            </a:r>
            <a:r>
              <a:rPr lang="uk-UA" sz="2800" i="1" dirty="0">
                <a:solidFill>
                  <a:schemeClr val="tx1"/>
                </a:solidFill>
              </a:rPr>
              <a:t>номерами. 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13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56" y="486508"/>
            <a:ext cx="8964488" cy="1417638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Приклад </a:t>
            </a:r>
            <a:r>
              <a:rPr lang="uk-UA" dirty="0" smtClean="0">
                <a:solidFill>
                  <a:schemeClr val="bg1"/>
                </a:solidFill>
              </a:rPr>
              <a:t>одиничного художнього </a:t>
            </a:r>
            <a:r>
              <a:rPr lang="uk-UA" dirty="0" smtClean="0">
                <a:solidFill>
                  <a:schemeClr val="bg1"/>
                </a:solidFill>
              </a:rPr>
              <a:t>тексту: Подарунок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497928"/>
              </p:ext>
            </p:extLst>
          </p:nvPr>
        </p:nvGraphicFramePr>
        <p:xfrm>
          <a:off x="579120" y="2240280"/>
          <a:ext cx="10728960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361839"/>
                <a:gridCol w="10367121"/>
              </a:tblGrid>
              <a:tr h="44805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303530" algn="just">
                        <a:spcAft>
                          <a:spcPts val="600"/>
                        </a:spcAft>
                      </a:pPr>
                      <a:r>
                        <a:rPr lang="uk-UA" sz="2800" dirty="0">
                          <a:solidFill>
                            <a:schemeClr val="accent6"/>
                          </a:solidFill>
                          <a:effectLst/>
                          <a:latin typeface="Times New Roman"/>
                          <a:ea typeface="Times New Roman"/>
                        </a:rPr>
                        <a:t>Під час </a:t>
                      </a:r>
                      <a:r>
                        <a:rPr lang="uk-UA" sz="2800" dirty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приготування їжі вона майже забула про пантеру, поки та тужливо не завила. Кішка теж була голодна. «Дай мені поїсти, - сказала вона, звертаючись до тварини. - Потім я потурбуюся про тебе». І вона розсміялася. </a:t>
                      </a:r>
                      <a:endParaRPr lang="uk-UA" sz="2800" dirty="0" smtClean="0"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303530" algn="just">
                        <a:spcAft>
                          <a:spcPts val="600"/>
                        </a:spcAft>
                      </a:pPr>
                      <a:r>
                        <a:rPr lang="uk-UA" sz="2800" kern="1200" dirty="0" smtClean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Поївши, вона повернулася до ліжка і взяла рушницю. Вона могла б позбавитися від кішки, поки ще видно. Вона взяла все, що залишилося від окосту, і</a:t>
                      </a:r>
                      <a:r>
                        <a:rPr lang="uk-UA" sz="2800" kern="1200" baseline="0" dirty="0" smtClean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800" kern="1200" dirty="0" smtClean="0"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кинула його крізь розбите скло. Вона почула голодний рев, і щось схоже на подив передалося їй від пантери. Приголомшена зробленим, вона повернулася до ліжка. Чула, як пантера рве м'ясо.</a:t>
                      </a:r>
                      <a:endParaRPr lang="uk-UA" sz="2800" dirty="0">
                        <a:solidFill>
                          <a:schemeClr val="accent6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300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Завдання: </a:t>
            </a:r>
            <a:r>
              <a:rPr lang="uk-UA" b="1" dirty="0">
                <a:solidFill>
                  <a:schemeClr val="bg1"/>
                </a:solidFill>
              </a:rPr>
              <a:t>ПОДАРУНОК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950720"/>
            <a:ext cx="8854440" cy="4934664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sz="5900" b="1" i="1" dirty="0">
                <a:solidFill>
                  <a:schemeClr val="bg1"/>
                </a:solidFill>
              </a:rPr>
              <a:t> </a:t>
            </a:r>
            <a:endParaRPr lang="uk-UA" sz="59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5900" dirty="0">
                <a:solidFill>
                  <a:schemeClr val="tx1"/>
                </a:solidFill>
              </a:rPr>
              <a:t>Коли жінка говорить "Потім я потурбуюся про тебе", вона має на увазі, що</a:t>
            </a:r>
          </a:p>
          <a:p>
            <a:pPr marL="0" indent="0">
              <a:buNone/>
            </a:pPr>
            <a:r>
              <a:rPr lang="uk-UA" sz="59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uk-UA" sz="5900" dirty="0" smtClean="0">
                <a:solidFill>
                  <a:schemeClr val="accent1"/>
                </a:solidFill>
              </a:rPr>
              <a:t>A</a:t>
            </a:r>
            <a:r>
              <a:rPr lang="uk-UA" sz="5900" dirty="0" smtClean="0">
                <a:solidFill>
                  <a:schemeClr val="tx1"/>
                </a:solidFill>
              </a:rPr>
              <a:t>	упевнена</a:t>
            </a:r>
            <a:r>
              <a:rPr lang="uk-UA" sz="5900" dirty="0">
                <a:solidFill>
                  <a:schemeClr val="tx1"/>
                </a:solidFill>
              </a:rPr>
              <a:t>, що кішка не торкне її. </a:t>
            </a:r>
          </a:p>
          <a:p>
            <a:pPr marL="0" indent="0">
              <a:buNone/>
            </a:pPr>
            <a:r>
              <a:rPr lang="uk-UA" sz="5900" dirty="0" smtClean="0">
                <a:solidFill>
                  <a:schemeClr val="accent1"/>
                </a:solidFill>
              </a:rPr>
              <a:t>B</a:t>
            </a:r>
            <a:r>
              <a:rPr lang="uk-UA" sz="5900" dirty="0" smtClean="0">
                <a:solidFill>
                  <a:schemeClr val="tx1"/>
                </a:solidFill>
              </a:rPr>
              <a:t>	намагається </a:t>
            </a:r>
            <a:r>
              <a:rPr lang="uk-UA" sz="5900" dirty="0">
                <a:solidFill>
                  <a:schemeClr val="tx1"/>
                </a:solidFill>
              </a:rPr>
              <a:t>злякати кішку.</a:t>
            </a:r>
          </a:p>
          <a:p>
            <a:pPr marL="0" indent="0">
              <a:buNone/>
            </a:pPr>
            <a:r>
              <a:rPr lang="uk-UA" sz="5900" dirty="0" smtClean="0">
                <a:solidFill>
                  <a:schemeClr val="accent1"/>
                </a:solidFill>
              </a:rPr>
              <a:t>С	</a:t>
            </a:r>
            <a:r>
              <a:rPr lang="uk-UA" sz="5900" dirty="0" smtClean="0">
                <a:solidFill>
                  <a:schemeClr val="tx1"/>
                </a:solidFill>
              </a:rPr>
              <a:t>збирається </a:t>
            </a:r>
            <a:r>
              <a:rPr lang="uk-UA" sz="5900" dirty="0">
                <a:solidFill>
                  <a:schemeClr val="tx1"/>
                </a:solidFill>
              </a:rPr>
              <a:t>застрелити кішку.</a:t>
            </a:r>
          </a:p>
          <a:p>
            <a:pPr marL="0" indent="0">
              <a:buNone/>
            </a:pPr>
            <a:r>
              <a:rPr lang="en-US" sz="5900" dirty="0" smtClean="0">
                <a:solidFill>
                  <a:schemeClr val="accent1"/>
                </a:solidFill>
              </a:rPr>
              <a:t>D</a:t>
            </a:r>
            <a:r>
              <a:rPr lang="uk-UA" sz="5900" dirty="0" smtClean="0">
                <a:solidFill>
                  <a:schemeClr val="tx1"/>
                </a:solidFill>
              </a:rPr>
              <a:t>	збирається </a:t>
            </a:r>
            <a:r>
              <a:rPr lang="uk-UA" sz="5900" dirty="0">
                <a:solidFill>
                  <a:schemeClr val="tx1"/>
                </a:solidFill>
              </a:rPr>
              <a:t>нагодувати кішку.</a:t>
            </a:r>
          </a:p>
          <a:p>
            <a:pPr marL="0" indent="0">
              <a:buNone/>
            </a:pPr>
            <a:r>
              <a:rPr lang="uk-UA" sz="5900" dirty="0">
                <a:solidFill>
                  <a:schemeClr val="bg1"/>
                </a:solidFill>
              </a:rPr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862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Оцінювання</a:t>
            </a:r>
            <a:r>
              <a:rPr lang="ru-RU" dirty="0" smtClean="0">
                <a:solidFill>
                  <a:schemeClr val="bg1"/>
                </a:solidFill>
              </a:rPr>
              <a:t> в</a:t>
            </a:r>
            <a:r>
              <a:rPr lang="uk-UA" dirty="0" err="1" smtClean="0">
                <a:solidFill>
                  <a:schemeClr val="bg1"/>
                </a:solidFill>
              </a:rPr>
              <a:t>ідповіді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" y="2194560"/>
            <a:ext cx="11811000" cy="447899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i="1" dirty="0" smtClean="0">
                <a:solidFill>
                  <a:schemeClr val="accent1"/>
                </a:solidFill>
              </a:rPr>
              <a:t>Відповідь зараховано повністю</a:t>
            </a:r>
            <a:endParaRPr lang="uk-UA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У </a:t>
            </a:r>
            <a:r>
              <a:rPr lang="uk-UA" sz="2800" dirty="0">
                <a:solidFill>
                  <a:schemeClr val="tx1"/>
                </a:solidFill>
              </a:rPr>
              <a:t>відповіді </a:t>
            </a:r>
            <a:r>
              <a:rPr lang="uk-UA" sz="2800" u="sng" dirty="0">
                <a:solidFill>
                  <a:schemeClr val="tx1"/>
                </a:solidFill>
              </a:rPr>
              <a:t>оцінюється    кінцівка    в термінах     тематичної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u="sng" dirty="0">
                <a:solidFill>
                  <a:schemeClr val="tx1"/>
                </a:solidFill>
              </a:rPr>
              <a:t>завершеності</a:t>
            </a:r>
            <a:r>
              <a:rPr lang="uk-UA" sz="2800" dirty="0">
                <a:solidFill>
                  <a:schemeClr val="tx1"/>
                </a:solidFill>
              </a:rPr>
              <a:t>, співвідноситься останнє речення з основними зв'язками, проблемами і метафорами в розповіді. Наприклад, відповідь може бути пов'язана із стосунками між пантерою та жінкою; з проблемами виживання, з темою "подарунка" або "вдячності". 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i="1" dirty="0" smtClean="0">
                <a:solidFill>
                  <a:schemeClr val="tx1"/>
                </a:solidFill>
              </a:rPr>
              <a:t>Приклади </a:t>
            </a:r>
            <a:r>
              <a:rPr lang="uk-UA" sz="2800" i="1" dirty="0">
                <a:solidFill>
                  <a:schemeClr val="tx1"/>
                </a:solidFill>
              </a:rPr>
              <a:t>відповідей:</a:t>
            </a:r>
            <a:endParaRPr lang="uk-UA" sz="2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Так. Доля зіштовхнула жінку з тим, що дійсно є головним в житті, обгризена до білизни кістка є символом цього.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54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04664"/>
            <a:ext cx="8640960" cy="1080120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Приклад множинного тексту</a:t>
            </a:r>
            <a:r>
              <a:rPr lang="uk-UA" sz="4000" dirty="0">
                <a:solidFill>
                  <a:schemeClr val="bg1"/>
                </a:solidFill>
              </a:rPr>
              <a:t>:</a:t>
            </a:r>
            <a:r>
              <a:rPr lang="x-none" sz="4000" b="1" i="1" dirty="0">
                <a:solidFill>
                  <a:schemeClr val="bg1"/>
                </a:solidFill>
              </a:rPr>
              <a:t> </a:t>
            </a:r>
            <a:r>
              <a:rPr lang="uk-UA" sz="4000" b="1" i="1" dirty="0">
                <a:solidFill>
                  <a:schemeClr val="bg1"/>
                </a:solidFill>
              </a:rPr>
              <a:t>ГРАФІТІ</a:t>
            </a:r>
            <a:r>
              <a:rPr lang="ru-RU" b="1" i="1" dirty="0">
                <a:solidFill>
                  <a:schemeClr val="bg1"/>
                </a:solidFill>
              </a:rPr>
              <a:t/>
            </a:r>
            <a:br>
              <a:rPr lang="ru-RU" b="1" i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2179320"/>
            <a:ext cx="10393680" cy="446375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</a:endParaRPr>
          </a:p>
          <a:p>
            <a:pPr marL="363538" indent="0">
              <a:buNone/>
            </a:pPr>
            <a:r>
              <a:rPr lang="uk-UA" sz="2800" dirty="0">
                <a:solidFill>
                  <a:schemeClr val="accent6"/>
                </a:solidFill>
              </a:rPr>
              <a:t>Подані нижче листи надійшли </a:t>
            </a:r>
            <a:r>
              <a:rPr lang="uk-UA" sz="2800" dirty="0">
                <a:solidFill>
                  <a:schemeClr val="accent6"/>
                </a:solidFill>
              </a:rPr>
              <a:t>з Інтернету, й обидва вони про </a:t>
            </a:r>
            <a:r>
              <a:rPr lang="uk-UA" sz="2800" i="1" dirty="0">
                <a:solidFill>
                  <a:schemeClr val="accent6"/>
                </a:solidFill>
              </a:rPr>
              <a:t>графіті</a:t>
            </a:r>
            <a:r>
              <a:rPr lang="uk-UA" sz="2800" dirty="0">
                <a:solidFill>
                  <a:schemeClr val="accent6"/>
                </a:solidFill>
              </a:rPr>
              <a:t>.</a:t>
            </a:r>
            <a:endParaRPr lang="ru-RU" sz="2800" dirty="0">
              <a:solidFill>
                <a:schemeClr val="accent6"/>
              </a:solidFill>
            </a:endParaRPr>
          </a:p>
          <a:p>
            <a:pPr marL="363538" indent="0">
              <a:buNone/>
            </a:pPr>
            <a:r>
              <a:rPr lang="uk-UA" sz="2800" b="1" dirty="0">
                <a:solidFill>
                  <a:schemeClr val="accent6"/>
                </a:solidFill>
              </a:rPr>
              <a:t>Завдання</a:t>
            </a:r>
            <a:r>
              <a:rPr lang="uk-UA" sz="2800" dirty="0">
                <a:solidFill>
                  <a:schemeClr val="accent6"/>
                </a:solidFill>
              </a:rPr>
              <a:t>. </a:t>
            </a:r>
            <a:r>
              <a:rPr lang="uk-UA" sz="2800" i="1" dirty="0">
                <a:solidFill>
                  <a:schemeClr val="accent6"/>
                </a:solidFill>
              </a:rPr>
              <a:t>Використайте ці листи </a:t>
            </a:r>
            <a:r>
              <a:rPr lang="uk-UA" sz="2800" i="1" dirty="0">
                <a:solidFill>
                  <a:schemeClr val="accent6"/>
                </a:solidFill>
              </a:rPr>
              <a:t>для відповідей на </a:t>
            </a:r>
            <a:r>
              <a:rPr lang="uk-UA" sz="2800" i="1" dirty="0">
                <a:solidFill>
                  <a:schemeClr val="accent6"/>
                </a:solidFill>
              </a:rPr>
              <a:t>запитання</a:t>
            </a:r>
            <a:r>
              <a:rPr lang="uk-UA" sz="2800" i="1" dirty="0">
                <a:solidFill>
                  <a:schemeClr val="accent6"/>
                </a:solidFill>
              </a:rPr>
              <a:t>, </a:t>
            </a:r>
            <a:r>
              <a:rPr lang="uk-UA" sz="2800" i="1" dirty="0">
                <a:solidFill>
                  <a:schemeClr val="accent6"/>
                </a:solidFill>
              </a:rPr>
              <a:t>запропонованих </a:t>
            </a:r>
            <a:r>
              <a:rPr lang="uk-UA" sz="2800" i="1" dirty="0">
                <a:solidFill>
                  <a:schemeClr val="accent6"/>
                </a:solidFill>
              </a:rPr>
              <a:t>нижче</a:t>
            </a:r>
            <a:r>
              <a:rPr lang="uk-UA" sz="2800" i="1" dirty="0">
                <a:solidFill>
                  <a:schemeClr val="accent6"/>
                </a:solidFill>
              </a:rPr>
              <a:t>.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81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0"/>
            <a:ext cx="11628120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538163" algn="just">
              <a:buNone/>
            </a:pPr>
            <a:r>
              <a:rPr lang="uk-UA" sz="2800" i="1" dirty="0">
                <a:solidFill>
                  <a:schemeClr val="accent6"/>
                </a:solidFill>
              </a:rPr>
              <a:t>Я киплю від злості, оскільки в четвертий раз стіну школи очищають і перефарбовують, щоб покінчити з графіті. </a:t>
            </a:r>
            <a:r>
              <a:rPr lang="uk-UA" sz="2800" i="1" dirty="0">
                <a:solidFill>
                  <a:schemeClr val="accent6"/>
                </a:solidFill>
              </a:rPr>
              <a:t>Творчість – це прекрасно, але чому ж не знайти такі способи самовиразу, які не завдавали б зайвих збитків суспільству? </a:t>
            </a:r>
            <a:r>
              <a:rPr lang="uk-UA" sz="2800" i="1" dirty="0" smtClean="0">
                <a:solidFill>
                  <a:schemeClr val="accent6"/>
                </a:solidFill>
              </a:rPr>
              <a:t>.…………...............………………………</a:t>
            </a:r>
            <a:r>
              <a:rPr lang="uk-UA" sz="2800" i="1" dirty="0" err="1" smtClean="0">
                <a:solidFill>
                  <a:schemeClr val="accent6"/>
                </a:solidFill>
              </a:rPr>
              <a:t>Хельга</a:t>
            </a:r>
            <a:r>
              <a:rPr lang="uk-UA" sz="2800" i="1" dirty="0" smtClean="0">
                <a:solidFill>
                  <a:schemeClr val="accent6"/>
                </a:solidFill>
              </a:rPr>
              <a:t>                                                                </a:t>
            </a:r>
            <a:endParaRPr lang="uk-UA" sz="2800" i="1" dirty="0">
              <a:solidFill>
                <a:schemeClr val="accent6"/>
              </a:solidFill>
            </a:endParaRPr>
          </a:p>
          <a:p>
            <a:pPr marL="0" indent="631825" algn="just">
              <a:buNone/>
            </a:pPr>
            <a:r>
              <a:rPr lang="uk-UA" sz="2800" i="1" dirty="0">
                <a:solidFill>
                  <a:schemeClr val="accent6"/>
                </a:solidFill>
              </a:rPr>
              <a:t> </a:t>
            </a:r>
            <a:r>
              <a:rPr lang="uk-UA" sz="2800" dirty="0">
                <a:solidFill>
                  <a:schemeClr val="accent6"/>
                </a:solidFill>
              </a:rPr>
              <a:t>У </a:t>
            </a:r>
            <a:r>
              <a:rPr lang="uk-UA" sz="2800" i="1" dirty="0">
                <a:solidFill>
                  <a:schemeClr val="accent6"/>
                </a:solidFill>
              </a:rPr>
              <a:t>людей різні смаки. Суспільство перенасичене інформацією  та рекламою. А чи запитали ті, хто ставить рекламні щити, вашого дозволу? Ні. Тоді чи повинні це робити люди, які малюють на стінах? </a:t>
            </a:r>
            <a:r>
              <a:rPr lang="uk-UA" sz="2800" i="1" dirty="0">
                <a:solidFill>
                  <a:schemeClr val="accent6"/>
                </a:solidFill>
              </a:rPr>
              <a:t>Так, скрутні часи настали для мистецтва</a:t>
            </a:r>
            <a:r>
              <a:rPr lang="uk-UA" sz="2800" dirty="0">
                <a:solidFill>
                  <a:schemeClr val="accent6"/>
                </a:solidFill>
              </a:rPr>
              <a:t>. </a:t>
            </a:r>
            <a:r>
              <a:rPr lang="uk-UA" sz="2800" dirty="0" smtClean="0">
                <a:solidFill>
                  <a:schemeClr val="accent6"/>
                </a:solidFill>
              </a:rPr>
              <a:t>…………............................. </a:t>
            </a:r>
            <a:r>
              <a:rPr lang="uk-UA" sz="2800" i="1" dirty="0">
                <a:solidFill>
                  <a:schemeClr val="accent6"/>
                </a:solidFill>
              </a:rPr>
              <a:t>Софія</a:t>
            </a:r>
            <a:endParaRPr lang="ru-RU" sz="2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accent6"/>
                </a:solidFill>
              </a:rPr>
              <a:t> </a:t>
            </a:r>
            <a:endParaRPr lang="uk-UA" sz="2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accent6"/>
                </a:solidFill>
              </a:rPr>
              <a:t> </a:t>
            </a:r>
            <a:r>
              <a:rPr lang="uk-UA" sz="2800" b="1" dirty="0">
                <a:solidFill>
                  <a:schemeClr val="accent6"/>
                </a:solidFill>
              </a:rPr>
              <a:t>Чому Софія посилається на рекламу</a:t>
            </a:r>
            <a:r>
              <a:rPr lang="uk-UA" sz="2800" dirty="0">
                <a:solidFill>
                  <a:schemeClr val="accent6"/>
                </a:solidFill>
              </a:rPr>
              <a:t>?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accent6"/>
                </a:solidFill>
              </a:rPr>
              <a:t> Завдання: Викладіть свою думку.</a:t>
            </a:r>
            <a:endParaRPr lang="ru-RU" sz="28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6"/>
              </a:solidFill>
            </a:endParaRPr>
          </a:p>
          <a:p>
            <a:endParaRPr lang="ru-RU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47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424936" cy="1296144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dirty="0">
                <a:solidFill>
                  <a:schemeClr val="bg1"/>
                </a:solidFill>
              </a:rPr>
              <a:t>Нетекстові формати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2377440"/>
            <a:ext cx="8363272" cy="40758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441325" algn="just">
              <a:spcBef>
                <a:spcPts val="0"/>
              </a:spcBef>
              <a:buNone/>
            </a:pPr>
            <a:endParaRPr lang="uk-UA" sz="3200" i="1" dirty="0">
              <a:solidFill>
                <a:srgbClr val="C00000"/>
              </a:solidFill>
            </a:endParaRPr>
          </a:p>
          <a:p>
            <a:pPr marL="0" indent="441325" algn="ctr">
              <a:spcBef>
                <a:spcPts val="0"/>
              </a:spcBef>
              <a:buNone/>
            </a:pPr>
            <a:r>
              <a:rPr lang="uk-UA" sz="3200" i="1" dirty="0">
                <a:solidFill>
                  <a:schemeClr val="accent6"/>
                </a:solidFill>
              </a:rPr>
              <a:t>Малюнки </a:t>
            </a:r>
            <a:r>
              <a:rPr lang="uk-UA" sz="3200" dirty="0">
                <a:solidFill>
                  <a:schemeClr val="accent6"/>
                </a:solidFill>
              </a:rPr>
              <a:t>і </a:t>
            </a:r>
            <a:r>
              <a:rPr lang="uk-UA" sz="3200" i="1" dirty="0">
                <a:solidFill>
                  <a:schemeClr val="accent6"/>
                </a:solidFill>
              </a:rPr>
              <a:t>графічні зображення </a:t>
            </a:r>
            <a:r>
              <a:rPr lang="uk-UA" sz="3200" dirty="0">
                <a:solidFill>
                  <a:schemeClr val="accent6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трапляються у текстах для </a:t>
            </a:r>
            <a:r>
              <a:rPr lang="uk-UA" sz="3200" dirty="0">
                <a:solidFill>
                  <a:schemeClr val="tx1"/>
                </a:solidFill>
              </a:rPr>
              <a:t>ч</a:t>
            </a:r>
            <a:r>
              <a:rPr lang="uk-UA" sz="3200" dirty="0">
                <a:solidFill>
                  <a:schemeClr val="tx1"/>
                </a:solidFill>
              </a:rPr>
              <a:t>итання </a:t>
            </a:r>
            <a:r>
              <a:rPr lang="en-US" sz="3200" dirty="0">
                <a:solidFill>
                  <a:schemeClr val="tx1"/>
                </a:solidFill>
              </a:rPr>
              <a:t>PISA</a:t>
            </a:r>
            <a:endParaRPr lang="uk-UA" sz="3200" dirty="0">
              <a:solidFill>
                <a:schemeClr val="tx1"/>
              </a:solidFill>
            </a:endParaRPr>
          </a:p>
          <a:p>
            <a:pPr marL="0" indent="441325" algn="ctr">
              <a:spcBef>
                <a:spcPts val="0"/>
              </a:spcBef>
              <a:buNone/>
            </a:pPr>
            <a:r>
              <a:rPr lang="uk-UA" sz="3200" dirty="0">
                <a:solidFill>
                  <a:schemeClr val="tx1"/>
                </a:solidFill>
              </a:rPr>
              <a:t>як невід’ємна їх </a:t>
            </a:r>
            <a:r>
              <a:rPr lang="uk-UA" sz="3200" dirty="0" smtClean="0">
                <a:solidFill>
                  <a:schemeClr val="tx1"/>
                </a:solidFill>
              </a:rPr>
              <a:t>частина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23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68444"/>
            <a:ext cx="9631680" cy="106680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dirty="0">
                <a:solidFill>
                  <a:srgbClr val="C00000"/>
                </a:solidFill>
              </a:rPr>
              <a:t/>
            </a:r>
            <a:br>
              <a:rPr lang="uk-UA" sz="3200" dirty="0">
                <a:solidFill>
                  <a:srgbClr val="C00000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Приклад залучення </a:t>
            </a:r>
            <a:r>
              <a:rPr lang="uk-UA" dirty="0" smtClean="0">
                <a:solidFill>
                  <a:schemeClr val="bg1"/>
                </a:solidFill>
              </a:rPr>
              <a:t>нетестового </a:t>
            </a:r>
            <a:r>
              <a:rPr lang="uk-UA" dirty="0">
                <a:solidFill>
                  <a:schemeClr val="bg1"/>
                </a:solidFill>
              </a:rPr>
              <a:t>формату</a:t>
            </a:r>
            <a:r>
              <a:rPr lang="uk-UA" sz="3200" dirty="0">
                <a:solidFill>
                  <a:schemeClr val="bg1"/>
                </a:solidFill>
              </a:rPr>
              <a:t>: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uk-UA" sz="3200" b="1" i="1" dirty="0">
                <a:solidFill>
                  <a:schemeClr val="bg1"/>
                </a:solidFill>
              </a:rPr>
              <a:t>ЗБІР НЕКТАРУ</a:t>
            </a:r>
            <a:r>
              <a:rPr lang="ru-RU" sz="2800" i="1" dirty="0">
                <a:solidFill>
                  <a:schemeClr val="bg1"/>
                </a:solidFill>
              </a:rPr>
              <a:t/>
            </a:r>
            <a:br>
              <a:rPr lang="ru-RU" sz="2800" i="1" dirty="0">
                <a:solidFill>
                  <a:schemeClr val="bg1"/>
                </a:solidFill>
              </a:rPr>
            </a:b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1920" y="1859280"/>
            <a:ext cx="11826240" cy="487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36353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tx1"/>
                </a:solidFill>
              </a:rPr>
              <a:t>Бджоли-</a:t>
            </a:r>
            <a:r>
              <a:rPr lang="uk-UA" sz="2800" dirty="0" err="1">
                <a:solidFill>
                  <a:schemeClr val="tx1"/>
                </a:solidFill>
              </a:rPr>
              <a:t>фуражери</a:t>
            </a:r>
            <a:r>
              <a:rPr lang="uk-UA" sz="2800" dirty="0">
                <a:solidFill>
                  <a:schemeClr val="tx1"/>
                </a:solidFill>
              </a:rPr>
              <a:t> знаходять джерело нектару і потім повертаються до </a:t>
            </a:r>
            <a:r>
              <a:rPr lang="uk-UA" sz="2800" dirty="0" smtClean="0">
                <a:solidFill>
                  <a:schemeClr val="tx1"/>
                </a:solidFill>
              </a:rPr>
              <a:t>вулика</a:t>
            </a:r>
            <a:r>
              <a:rPr lang="uk-UA" sz="2800" dirty="0">
                <a:solidFill>
                  <a:schemeClr val="tx1"/>
                </a:solidFill>
              </a:rPr>
              <a:t>, </a:t>
            </a:r>
            <a:r>
              <a:rPr lang="uk-UA" sz="2800" dirty="0" smtClean="0">
                <a:solidFill>
                  <a:schemeClr val="tx1"/>
                </a:solidFill>
              </a:rPr>
              <a:t>щоб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розповісти іншим </a:t>
            </a:r>
            <a:r>
              <a:rPr lang="uk-UA" sz="2800" dirty="0">
                <a:solidFill>
                  <a:schemeClr val="tx1"/>
                </a:solidFill>
              </a:rPr>
              <a:t>бджолам, </a:t>
            </a:r>
            <a:r>
              <a:rPr lang="uk-UA" sz="2800" dirty="0" smtClean="0">
                <a:solidFill>
                  <a:schemeClr val="tx1"/>
                </a:solidFill>
              </a:rPr>
              <a:t>де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воно знаходиться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27463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tx1"/>
                </a:solidFill>
              </a:rPr>
              <a:t>На малюнку </a:t>
            </a:r>
            <a:r>
              <a:rPr lang="uk-UA" sz="2800" dirty="0" smtClean="0">
                <a:solidFill>
                  <a:schemeClr val="tx1"/>
                </a:solidFill>
              </a:rPr>
              <a:t>зображено бджолу,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яка виконує танок всередині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вулика </a:t>
            </a:r>
            <a:r>
              <a:rPr lang="uk-UA" sz="2800" dirty="0">
                <a:solidFill>
                  <a:schemeClr val="tx1"/>
                </a:solidFill>
              </a:rPr>
              <a:t>на </a:t>
            </a:r>
            <a:r>
              <a:rPr lang="uk-UA" sz="2800" dirty="0" smtClean="0">
                <a:solidFill>
                  <a:schemeClr val="tx1"/>
                </a:solidFill>
              </a:rPr>
              <a:t>горизонтальній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поверхні </a:t>
            </a:r>
            <a:r>
              <a:rPr lang="uk-UA" sz="2800" dirty="0">
                <a:solidFill>
                  <a:schemeClr val="tx1"/>
                </a:solidFill>
              </a:rPr>
              <a:t>медових стільників. </a:t>
            </a:r>
            <a:r>
              <a:rPr lang="uk-UA" sz="2800" dirty="0">
                <a:solidFill>
                  <a:schemeClr val="tx1"/>
                </a:solidFill>
              </a:rPr>
              <a:t>Якщо середня частина цифри 8 указує чітко вгору, це означає, що бджоли знайдуть собі їжу, якщо полетять прямо до сонця. Якщо ж середня частина цифри 8 указує вправо, їжа знаходиться праворуч від сонця.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492240" y="2456696"/>
            <a:ext cx="5593080" cy="24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8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080" y="576496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Завдання</a:t>
            </a:r>
            <a:r>
              <a:rPr lang="uk-UA" dirty="0">
                <a:solidFill>
                  <a:schemeClr val="bg1"/>
                </a:solidFill>
              </a:rPr>
              <a:t>: Яка мета танцю бджіл?</a:t>
            </a:r>
            <a:br>
              <a:rPr lang="uk-UA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40" y="2651760"/>
            <a:ext cx="10132640" cy="420624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rgbClr val="C00000"/>
                </a:solidFill>
              </a:rPr>
              <a:t>A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Відсвяткувати </a:t>
            </a:r>
            <a:r>
              <a:rPr lang="uk-UA" sz="2800" dirty="0">
                <a:solidFill>
                  <a:schemeClr val="tx1"/>
                </a:solidFill>
              </a:rPr>
              <a:t>успішне виробництво меду</a:t>
            </a:r>
            <a:r>
              <a:rPr lang="uk-UA" sz="2800" dirty="0">
                <a:solidFill>
                  <a:schemeClr val="bg1"/>
                </a:solidFill>
              </a:rPr>
              <a:t>.</a:t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B	</a:t>
            </a:r>
            <a:r>
              <a:rPr lang="uk-UA" sz="2800" dirty="0" smtClean="0">
                <a:solidFill>
                  <a:schemeClr val="tx1"/>
                </a:solidFill>
              </a:rPr>
              <a:t>Вказати </a:t>
            </a:r>
            <a:r>
              <a:rPr lang="uk-UA" sz="2800" dirty="0">
                <a:solidFill>
                  <a:schemeClr val="tx1"/>
                </a:solidFill>
              </a:rPr>
              <a:t>тип рослини, яку знайшли </a:t>
            </a:r>
            <a:r>
              <a:rPr lang="uk-UA" sz="2800" dirty="0" err="1">
                <a:solidFill>
                  <a:schemeClr val="tx1"/>
                </a:solidFill>
              </a:rPr>
              <a:t>фуражери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C	</a:t>
            </a:r>
            <a:r>
              <a:rPr lang="uk-UA" sz="2800" dirty="0" smtClean="0">
                <a:solidFill>
                  <a:schemeClr val="tx1"/>
                </a:solidFill>
              </a:rPr>
              <a:t>Відсвяткувати </a:t>
            </a:r>
            <a:r>
              <a:rPr lang="uk-UA" sz="2800" dirty="0">
                <a:solidFill>
                  <a:schemeClr val="tx1"/>
                </a:solidFill>
              </a:rPr>
              <a:t>народження нової бджолиної матки. </a:t>
            </a:r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D</a:t>
            </a:r>
            <a:r>
              <a:rPr lang="uk-UA" sz="2800" dirty="0">
                <a:solidFill>
                  <a:schemeClr val="bg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Вказати</a:t>
            </a:r>
            <a:r>
              <a:rPr lang="uk-UA" sz="2800" dirty="0">
                <a:solidFill>
                  <a:schemeClr val="tx1"/>
                </a:solidFill>
              </a:rPr>
              <a:t>, де </a:t>
            </a:r>
            <a:r>
              <a:rPr lang="uk-UA" sz="2800" dirty="0" err="1">
                <a:solidFill>
                  <a:schemeClr val="tx1"/>
                </a:solidFill>
              </a:rPr>
              <a:t>фуражери</a:t>
            </a:r>
            <a:r>
              <a:rPr lang="uk-UA" sz="2800" dirty="0">
                <a:solidFill>
                  <a:schemeClr val="tx1"/>
                </a:solidFill>
              </a:rPr>
              <a:t> знайшли їжу.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34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552575" y="779463"/>
            <a:ext cx="8475663" cy="1184275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Тестування</a:t>
            </a:r>
            <a:endParaRPr lang="cs-CZ" altLang="cs-CZ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uk-UA" dirty="0" smtClean="0"/>
          </a:p>
        </p:txBody>
      </p:sp>
      <p:sp>
        <p:nvSpPr>
          <p:cNvPr id="13316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  <p:sp>
        <p:nvSpPr>
          <p:cNvPr id="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774700" y="2381250"/>
            <a:ext cx="11264900" cy="4105275"/>
          </a:xfrm>
          <a:extLst/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Читання</a:t>
            </a:r>
          </a:p>
          <a:p>
            <a:pPr eaLnBrk="1" hangingPunct="1"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</a:p>
          <a:p>
            <a:pPr eaLnBrk="1" hangingPunct="1">
              <a:defRPr/>
            </a:pPr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Природничі дисципліни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516" y="425624"/>
            <a:ext cx="8229600" cy="994122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</a:rPr>
              <a:t>Цілісні </a:t>
            </a:r>
            <a:r>
              <a:rPr lang="uk-UA" sz="4400" b="1" dirty="0" smtClean="0">
                <a:solidFill>
                  <a:schemeClr val="bg1"/>
                </a:solidFill>
              </a:rPr>
              <a:t>тексти</a:t>
            </a:r>
            <a:r>
              <a:rPr lang="uk-UA" sz="4400" b="1" dirty="0" smtClean="0">
                <a:solidFill>
                  <a:srgbClr val="C00000"/>
                </a:solidFill>
              </a:rPr>
              <a:t> 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2346960"/>
            <a:ext cx="8781608" cy="43944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uk-UA" sz="2800" dirty="0">
                <a:solidFill>
                  <a:schemeClr val="tx1"/>
                </a:solidFill>
              </a:rPr>
              <a:t>Цілісні – складаються </a:t>
            </a:r>
            <a:r>
              <a:rPr lang="uk-UA" sz="2800" dirty="0">
                <a:solidFill>
                  <a:schemeClr val="tx1"/>
                </a:solidFill>
              </a:rPr>
              <a:t>з речень, </a:t>
            </a:r>
            <a:r>
              <a:rPr lang="uk-UA" sz="2800" dirty="0">
                <a:solidFill>
                  <a:schemeClr val="tx1"/>
                </a:solidFill>
              </a:rPr>
              <a:t>які </a:t>
            </a:r>
            <a:r>
              <a:rPr lang="uk-UA" sz="2800" dirty="0">
                <a:solidFill>
                  <a:schemeClr val="tx1"/>
                </a:solidFill>
              </a:rPr>
              <a:t>організовані в </a:t>
            </a:r>
            <a:r>
              <a:rPr lang="uk-UA" sz="2800" dirty="0">
                <a:solidFill>
                  <a:schemeClr val="tx1"/>
                </a:solidFill>
              </a:rPr>
              <a:t>абзаци:</a:t>
            </a: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газетні повідомлення</a:t>
            </a: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нариси</a:t>
            </a:r>
            <a:endParaRPr lang="uk-UA" sz="2800" dirty="0">
              <a:solidFill>
                <a:schemeClr val="tx1"/>
              </a:solidFill>
            </a:endParaRP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романи </a:t>
            </a: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оповідання</a:t>
            </a:r>
          </a:p>
          <a:p>
            <a:pPr indent="555625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відгуки і листи 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5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0" y="975360"/>
            <a:ext cx="9662160" cy="912912"/>
          </a:xfrm>
        </p:spPr>
        <p:txBody>
          <a:bodyPr>
            <a:normAutofit fontScale="90000"/>
          </a:bodyPr>
          <a:lstStyle/>
          <a:p>
            <a:r>
              <a:rPr lang="uk-UA" sz="4800" dirty="0">
                <a:solidFill>
                  <a:schemeClr val="bg1"/>
                </a:solidFill>
              </a:rPr>
              <a:t>Перервані </a:t>
            </a:r>
            <a:r>
              <a:rPr lang="uk-UA" sz="4800" dirty="0" smtClean="0">
                <a:solidFill>
                  <a:schemeClr val="bg1"/>
                </a:solidFill>
              </a:rPr>
              <a:t>тексти - це </a:t>
            </a:r>
            <a:r>
              <a:rPr lang="uk-UA" sz="4800" dirty="0">
                <a:solidFill>
                  <a:schemeClr val="bg1"/>
                </a:solidFill>
              </a:rPr>
              <a:t>тексти у форматі матриці:</a:t>
            </a:r>
            <a:r>
              <a:rPr lang="uk-UA" sz="4800" dirty="0">
                <a:solidFill>
                  <a:schemeClr val="tx1"/>
                </a:solidFill>
              </a:rPr>
              <a:t/>
            </a:r>
            <a:br>
              <a:rPr lang="uk-UA" sz="4800" dirty="0">
                <a:solidFill>
                  <a:schemeClr val="tx1"/>
                </a:solidFill>
              </a:rPr>
            </a:b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58240" y="2453640"/>
            <a:ext cx="9707880" cy="3992880"/>
          </a:xfrm>
          <a:solidFill>
            <a:schemeClr val="bg1"/>
          </a:solidFill>
        </p:spPr>
        <p:txBody>
          <a:bodyPr numCol="2">
            <a:noAutofit/>
          </a:bodyPr>
          <a:lstStyle/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списки 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таблиці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графіки 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діаграми 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рекламні оголошення  </a:t>
            </a:r>
          </a:p>
          <a:p>
            <a:pPr indent="22225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розклади </a:t>
            </a:r>
          </a:p>
          <a:p>
            <a:pPr indent="22225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каталоги</a:t>
            </a:r>
          </a:p>
          <a:p>
            <a:pPr indent="22225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покажчики</a:t>
            </a:r>
          </a:p>
          <a:p>
            <a:pPr indent="22225" algn="just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</a:rPr>
              <a:t> бланки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98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264" y="152400"/>
            <a:ext cx="11554936" cy="281516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2800" dirty="0">
                <a:solidFill>
                  <a:srgbClr val="C00000"/>
                </a:solidFill>
              </a:rPr>
              <a:t/>
            </a:r>
            <a:br>
              <a:rPr lang="uk-UA" sz="2800" dirty="0">
                <a:solidFill>
                  <a:srgbClr val="C00000"/>
                </a:solidFill>
              </a:rPr>
            </a:br>
            <a:r>
              <a:rPr lang="uk-UA" sz="2800" dirty="0">
                <a:solidFill>
                  <a:srgbClr val="C00000"/>
                </a:solidFill>
              </a:rPr>
              <a:t/>
            </a:r>
            <a:br>
              <a:rPr lang="uk-UA" sz="2800" dirty="0">
                <a:solidFill>
                  <a:srgbClr val="C00000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/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b="1" dirty="0">
                <a:solidFill>
                  <a:schemeClr val="bg1"/>
                </a:solidFill>
              </a:rPr>
              <a:t/>
            </a:r>
            <a:br>
              <a:rPr lang="uk-UA" sz="2800" b="1" dirty="0">
                <a:solidFill>
                  <a:schemeClr val="bg1"/>
                </a:solidFill>
              </a:rPr>
            </a:br>
            <a:r>
              <a:rPr lang="uk-UA" sz="2800" dirty="0">
                <a:solidFill>
                  <a:schemeClr val="accent1"/>
                </a:solidFill>
              </a:rPr>
              <a:t>Перерваний </a:t>
            </a:r>
            <a:r>
              <a:rPr lang="uk-UA" sz="2800" dirty="0">
                <a:solidFill>
                  <a:schemeClr val="accent1"/>
                </a:solidFill>
              </a:rPr>
              <a:t>текст: Бібліотечна система </a:t>
            </a:r>
            <a:r>
              <a:rPr lang="uk-UA" sz="2800" dirty="0" err="1">
                <a:solidFill>
                  <a:schemeClr val="accent1"/>
                </a:solidFill>
              </a:rPr>
              <a:t>Морленда</a:t>
            </a:r>
            <a:r>
              <a:rPr lang="uk-UA" sz="2800" b="1" dirty="0">
                <a:solidFill>
                  <a:schemeClr val="accent1"/>
                </a:solidFill>
              </a:rPr>
              <a:t/>
            </a:r>
            <a:br>
              <a:rPr lang="uk-UA" sz="2800" b="1" dirty="0">
                <a:solidFill>
                  <a:schemeClr val="accent1"/>
                </a:solidFill>
              </a:rPr>
            </a:br>
            <a:r>
              <a:rPr lang="uk-UA" sz="2800" b="1" dirty="0">
                <a:solidFill>
                  <a:schemeClr val="accent1"/>
                </a:solidFill>
              </a:rPr>
              <a:t>     </a:t>
            </a:r>
            <a:r>
              <a:rPr lang="uk-UA" sz="2800" b="1" dirty="0" smtClean="0">
                <a:solidFill>
                  <a:schemeClr val="accent1"/>
                </a:solidFill>
              </a:rPr>
              <a:t/>
            </a:r>
            <a:br>
              <a:rPr lang="uk-UA" sz="2800" b="1" dirty="0" smtClean="0">
                <a:solidFill>
                  <a:schemeClr val="accent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За </a:t>
            </a:r>
            <a:r>
              <a:rPr lang="uk-UA" sz="2800" dirty="0">
                <a:solidFill>
                  <a:schemeClr val="tx1"/>
                </a:solidFill>
              </a:rPr>
              <a:t>бібліотечною системою </a:t>
            </a:r>
            <a:r>
              <a:rPr lang="uk-UA" sz="2800" dirty="0" err="1">
                <a:solidFill>
                  <a:schemeClr val="tx1"/>
                </a:solidFill>
              </a:rPr>
              <a:t>Морленда</a:t>
            </a:r>
            <a:r>
              <a:rPr lang="uk-UA" sz="2800" dirty="0">
                <a:solidFill>
                  <a:schemeClr val="tx1"/>
                </a:solidFill>
              </a:rPr>
              <a:t> нові члени бібліотеки отримують закладку з розкладом її роботи. </a:t>
            </a:r>
            <a:r>
              <a:rPr lang="uk-UA" sz="2800" dirty="0">
                <a:solidFill>
                  <a:schemeClr val="tx1"/>
                </a:solidFill>
              </a:rPr>
              <a:t/>
            </a:r>
            <a:br>
              <a:rPr lang="uk-UA" sz="2800" dirty="0">
                <a:solidFill>
                  <a:schemeClr val="tx1"/>
                </a:solidFill>
              </a:rPr>
            </a:br>
            <a:r>
              <a:rPr lang="uk-UA" sz="2800" dirty="0">
                <a:solidFill>
                  <a:schemeClr val="tx1"/>
                </a:solidFill>
              </a:rPr>
              <a:t>     </a:t>
            </a:r>
            <a:r>
              <a:rPr lang="uk-UA" sz="2800" dirty="0">
                <a:solidFill>
                  <a:schemeClr val="accent1"/>
                </a:solidFill>
              </a:rPr>
              <a:t>Завдання </a:t>
            </a:r>
            <a:r>
              <a:rPr lang="uk-UA" sz="2800" dirty="0">
                <a:solidFill>
                  <a:schemeClr val="accent1"/>
                </a:solidFill>
              </a:rPr>
              <a:t>1</a:t>
            </a:r>
            <a:r>
              <a:rPr lang="uk-UA" sz="2800" dirty="0">
                <a:solidFill>
                  <a:schemeClr val="accent1"/>
                </a:solidFill>
              </a:rPr>
              <a:t>:  </a:t>
            </a:r>
            <a:r>
              <a:rPr lang="uk-UA" sz="2800" dirty="0">
                <a:solidFill>
                  <a:schemeClr val="tx1"/>
                </a:solidFill>
              </a:rPr>
              <a:t>Яка з бібліотек ще відкрита о </a:t>
            </a:r>
            <a:r>
              <a:rPr lang="uk-UA" sz="2800" dirty="0">
                <a:solidFill>
                  <a:schemeClr val="tx1"/>
                </a:solidFill>
              </a:rPr>
              <a:t>6-ій </a:t>
            </a:r>
            <a:r>
              <a:rPr lang="uk-UA" sz="2800" dirty="0">
                <a:solidFill>
                  <a:schemeClr val="tx1"/>
                </a:solidFill>
              </a:rPr>
              <a:t>годині вечора по п’ятницях?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80" y="3041576"/>
            <a:ext cx="1026372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552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59060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Змішані </a:t>
            </a:r>
            <a:r>
              <a:rPr lang="uk-UA" b="1" dirty="0">
                <a:solidFill>
                  <a:schemeClr val="bg1"/>
                </a:solidFill>
              </a:rPr>
              <a:t>тексти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040" y="1733600"/>
            <a:ext cx="10637520" cy="4863752"/>
          </a:xfrm>
          <a:noFill/>
        </p:spPr>
        <p:txBody>
          <a:bodyPr>
            <a:noAutofit/>
          </a:bodyPr>
          <a:lstStyle/>
          <a:p>
            <a:pPr marL="0" indent="358775" algn="just">
              <a:buNone/>
            </a:pPr>
            <a:endParaRPr lang="uk-UA" sz="2800" dirty="0">
              <a:solidFill>
                <a:schemeClr val="tx1"/>
              </a:solidFill>
            </a:endParaRPr>
          </a:p>
          <a:p>
            <a:pPr marL="0" indent="358775" algn="just">
              <a:buNone/>
            </a:pPr>
            <a:r>
              <a:rPr lang="uk-UA" sz="2800" dirty="0">
                <a:solidFill>
                  <a:schemeClr val="tx1"/>
                </a:solidFill>
              </a:rPr>
              <a:t>Становлять сукупність </a:t>
            </a:r>
            <a:r>
              <a:rPr lang="uk-UA" sz="2800" dirty="0">
                <a:solidFill>
                  <a:schemeClr val="tx1"/>
                </a:solidFill>
              </a:rPr>
              <a:t>елементів </a:t>
            </a:r>
            <a:r>
              <a:rPr lang="uk-UA" sz="2800" i="1" dirty="0">
                <a:solidFill>
                  <a:schemeClr val="accent6"/>
                </a:solidFill>
              </a:rPr>
              <a:t>цілісного</a:t>
            </a:r>
            <a:r>
              <a:rPr lang="uk-UA" sz="2800" dirty="0">
                <a:solidFill>
                  <a:schemeClr val="accent6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і </a:t>
            </a:r>
            <a:r>
              <a:rPr lang="uk-UA" sz="2800" i="1" dirty="0">
                <a:solidFill>
                  <a:schemeClr val="accent6"/>
                </a:solidFill>
              </a:rPr>
              <a:t>перерваного</a:t>
            </a:r>
            <a:r>
              <a:rPr lang="uk-UA" sz="2800" dirty="0">
                <a:solidFill>
                  <a:schemeClr val="accent6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формату. </a:t>
            </a:r>
            <a:endParaRPr lang="uk-UA" sz="2800" dirty="0" smtClean="0">
              <a:solidFill>
                <a:schemeClr val="tx1"/>
              </a:solidFill>
            </a:endParaRPr>
          </a:p>
          <a:p>
            <a:pPr marL="0" indent="358775" algn="just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Наприклад:</a:t>
            </a:r>
            <a:endParaRPr lang="uk-UA" sz="2800" dirty="0">
              <a:solidFill>
                <a:schemeClr val="tx1"/>
              </a:solidFill>
            </a:endParaRPr>
          </a:p>
          <a:p>
            <a:pPr marL="665163" indent="-571500" algn="just">
              <a:buFont typeface="Courier New" panose="02070309020205020404" pitchFamily="49" charset="0"/>
              <a:buChar char="o"/>
            </a:pPr>
            <a:r>
              <a:rPr lang="uk-UA" sz="2800" dirty="0">
                <a:solidFill>
                  <a:schemeClr val="tx1"/>
                </a:solidFill>
              </a:rPr>
              <a:t>пояснення в підручнику, яке   містить графік або </a:t>
            </a:r>
            <a:r>
              <a:rPr lang="uk-UA" sz="2800" dirty="0" smtClean="0">
                <a:solidFill>
                  <a:schemeClr val="tx1"/>
                </a:solidFill>
              </a:rPr>
              <a:t>таблицю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83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274320"/>
            <a:ext cx="9144000" cy="89959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Тип </a:t>
            </a:r>
            <a:r>
              <a:rPr lang="uk-UA" b="1" dirty="0" smtClean="0">
                <a:solidFill>
                  <a:schemeClr val="bg1"/>
                </a:solidFill>
              </a:rPr>
              <a:t>тексту – </a:t>
            </a:r>
            <a:r>
              <a:rPr lang="uk-UA" b="1" dirty="0" smtClean="0">
                <a:solidFill>
                  <a:schemeClr val="bg1"/>
                </a:solidFill>
              </a:rPr>
              <a:t>Читацькі </a:t>
            </a:r>
            <a:r>
              <a:rPr lang="uk-UA" b="1" dirty="0" smtClean="0">
                <a:solidFill>
                  <a:schemeClr val="bg1"/>
                </a:solidFill>
              </a:rPr>
              <a:t>процеси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833996"/>
              </p:ext>
            </p:extLst>
          </p:nvPr>
        </p:nvGraphicFramePr>
        <p:xfrm>
          <a:off x="685800" y="1444392"/>
          <a:ext cx="10668000" cy="51772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34000"/>
                <a:gridCol w="5334000"/>
              </a:tblGrid>
              <a:tr h="752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 smtClean="0">
                          <a:solidFill>
                            <a:schemeClr val="accent1"/>
                          </a:solidFill>
                          <a:effectLst/>
                        </a:rPr>
                        <a:t>ОДИНИЧНИЙ текст</a:t>
                      </a:r>
                      <a:endParaRPr lang="ru-RU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kern="1200" dirty="0" smtClean="0">
                          <a:solidFill>
                            <a:schemeClr val="accent1"/>
                          </a:solidFill>
                          <a:effectLst/>
                        </a:rPr>
                        <a:t>МНОЖИННИЙ текст</a:t>
                      </a:r>
                      <a:endParaRPr lang="ru-RU" sz="2800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r>
                        <a:rPr lang="uk-UA" dirty="0" smtClean="0"/>
                        <a:t>    </a:t>
                      </a:r>
                      <a:endParaRPr lang="ru-RU" dirty="0"/>
                    </a:p>
                  </a:txBody>
                  <a:tcPr/>
                </a:tc>
              </a:tr>
              <a:tr h="750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effectLst/>
                        </a:rPr>
                        <a:t>Проглянути текст і знайти інформацію. </a:t>
                      </a:r>
                      <a:r>
                        <a:rPr lang="uk-UA" sz="2400" dirty="0" smtClean="0"/>
                        <a:t>  </a:t>
                      </a:r>
                      <a:r>
                        <a:rPr lang="uk-UA" sz="700" dirty="0" smtClean="0"/>
                        <a:t>  </a:t>
                      </a:r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uk-UA" sz="2400" kern="1200" dirty="0" smtClean="0">
                          <a:effectLst/>
                        </a:rPr>
                        <a:t>Здійснити пошук та відібрати актуальний текст.</a:t>
                      </a:r>
                      <a:endParaRPr lang="ru-RU" sz="2400" dirty="0">
                        <a:effectLst/>
                      </a:endParaRPr>
                    </a:p>
                  </a:txBody>
                  <a:tcPr/>
                </a:tc>
              </a:tr>
              <a:tr h="1780926">
                <a:tc>
                  <a:txBody>
                    <a:bodyPr/>
                    <a:lstStyle/>
                    <a:p>
                      <a:pPr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Буквальне розуміння написаного.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Розуміння на основі умовиводу</a:t>
                      </a:r>
                      <a:r>
                        <a:rPr lang="uk-UA" sz="2400" kern="1200" dirty="0" smtClean="0">
                          <a:effectLst/>
                        </a:rPr>
                        <a:t>.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uk-UA" sz="2400" kern="1200" dirty="0" smtClean="0">
                          <a:effectLst/>
                        </a:rPr>
                        <a:t>Розуміння на </a:t>
                      </a:r>
                      <a:r>
                        <a:rPr lang="uk-UA" sz="2400" kern="1200" smtClean="0">
                          <a:effectLst/>
                        </a:rPr>
                        <a:t>основі умовиводу.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rtl="0" eaLnBrk="1" latinLnBrk="0" hangingPunct="1"/>
                      <a:r>
                        <a:rPr lang="uk-UA" sz="2400" kern="1200" dirty="0" smtClean="0">
                          <a:effectLst/>
                        </a:rPr>
                        <a:t>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1780926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uk-UA" sz="2400" kern="1200" dirty="0" smtClean="0">
                          <a:effectLst/>
                        </a:rPr>
                        <a:t>Оцінити якість викладу і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  достовірність інформації.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 rtl="0" eaLnBrk="1" latinLnBrk="0" hangingPunct="1">
                        <a:spcAft>
                          <a:spcPts val="600"/>
                        </a:spcAft>
                      </a:pPr>
                      <a:r>
                        <a:rPr lang="uk-UA" sz="2400" kern="1200" dirty="0" smtClean="0">
                          <a:effectLst/>
                        </a:rPr>
                        <a:t>Осмислити зміст і форму тексту</a:t>
                      </a:r>
                      <a:r>
                        <a:rPr lang="uk-UA" sz="2400" kern="1200" dirty="0" smtClean="0">
                          <a:effectLst/>
                        </a:rPr>
                        <a:t>.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kern="1200" dirty="0" smtClean="0">
                          <a:effectLst/>
                        </a:rPr>
                        <a:t>Виявити</a:t>
                      </a:r>
                      <a:r>
                        <a:rPr lang="uk-UA" sz="2400" kern="1200" baseline="0" dirty="0" smtClean="0">
                          <a:effectLst/>
                        </a:rPr>
                        <a:t> і </a:t>
                      </a:r>
                      <a:r>
                        <a:rPr lang="uk-UA" sz="2400" kern="1200" dirty="0" smtClean="0">
                          <a:effectLst/>
                        </a:rPr>
                        <a:t>подолати суперечність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2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047" y="680769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Завдання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" y="2194560"/>
            <a:ext cx="11719560" cy="4480560"/>
          </a:xfrm>
          <a:noFill/>
        </p:spPr>
        <p:txBody>
          <a:bodyPr>
            <a:noAutofit/>
          </a:bodyPr>
          <a:lstStyle/>
          <a:p>
            <a:pPr marL="0" indent="620713" algn="just">
              <a:buNone/>
            </a:pPr>
            <a:r>
              <a:rPr lang="uk-UA" sz="2800" dirty="0">
                <a:solidFill>
                  <a:schemeClr val="tx1"/>
                </a:solidFill>
              </a:rPr>
              <a:t>1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b="1" i="1" dirty="0">
                <a:solidFill>
                  <a:schemeClr val="tx1"/>
                </a:solidFill>
              </a:rPr>
              <a:t>Т</a:t>
            </a:r>
            <a:r>
              <a:rPr lang="uk-UA" sz="2800" b="1" i="1" dirty="0">
                <a:solidFill>
                  <a:schemeClr val="tx1"/>
                </a:solidFill>
              </a:rPr>
              <a:t>радиційні</a:t>
            </a:r>
            <a:r>
              <a:rPr lang="uk-UA" sz="2800" dirty="0">
                <a:solidFill>
                  <a:schemeClr val="tx1"/>
                </a:solidFill>
              </a:rPr>
              <a:t> завдання </a:t>
            </a:r>
            <a:r>
              <a:rPr lang="uk-UA" sz="2800" dirty="0">
                <a:solidFill>
                  <a:schemeClr val="tx1"/>
                </a:solidFill>
              </a:rPr>
              <a:t>на перевірку розуміння </a:t>
            </a:r>
            <a:r>
              <a:rPr lang="uk-UA" sz="2800" dirty="0">
                <a:solidFill>
                  <a:schemeClr val="tx1"/>
                </a:solidFill>
              </a:rPr>
              <a:t>прочитаного (знайти </a:t>
            </a:r>
            <a:r>
              <a:rPr lang="uk-UA" sz="2800" dirty="0">
                <a:solidFill>
                  <a:schemeClr val="tx1"/>
                </a:solidFill>
              </a:rPr>
              <a:t>інформацію, зробити </a:t>
            </a:r>
            <a:r>
              <a:rPr lang="uk-UA" sz="2800" dirty="0">
                <a:solidFill>
                  <a:schemeClr val="tx1"/>
                </a:solidFill>
              </a:rPr>
              <a:t>висновок тощо);</a:t>
            </a:r>
          </a:p>
          <a:p>
            <a:pPr marL="0" indent="620713" algn="just">
              <a:buNone/>
            </a:pPr>
            <a:r>
              <a:rPr lang="uk-UA" sz="2800" dirty="0">
                <a:solidFill>
                  <a:schemeClr val="tx1"/>
                </a:solidFill>
              </a:rPr>
              <a:t>2. </a:t>
            </a:r>
            <a:r>
              <a:rPr lang="uk-UA" sz="2800" b="1" i="1" dirty="0">
                <a:solidFill>
                  <a:schemeClr val="tx1"/>
                </a:solidFill>
              </a:rPr>
              <a:t>К</a:t>
            </a:r>
            <a:r>
              <a:rPr lang="uk-UA" sz="2800" b="1" i="1" dirty="0">
                <a:solidFill>
                  <a:schemeClr val="tx1"/>
                </a:solidFill>
              </a:rPr>
              <a:t>омплексні</a:t>
            </a:r>
            <a:r>
              <a:rPr lang="uk-UA" sz="2800" i="1" dirty="0">
                <a:solidFill>
                  <a:schemeClr val="tx1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завдання, наприклад:</a:t>
            </a:r>
          </a:p>
          <a:p>
            <a:pPr marL="538163" indent="-269875" algn="just"/>
            <a:r>
              <a:rPr lang="uk-UA" sz="2800" dirty="0">
                <a:solidFill>
                  <a:schemeClr val="tx1"/>
                </a:solidFill>
              </a:rPr>
              <a:t>знайти </a:t>
            </a:r>
            <a:r>
              <a:rPr lang="uk-UA" sz="2800" dirty="0">
                <a:solidFill>
                  <a:schemeClr val="accent1"/>
                </a:solidFill>
              </a:rPr>
              <a:t>спільне</a:t>
            </a:r>
            <a:r>
              <a:rPr lang="uk-UA" sz="2800" dirty="0">
                <a:solidFill>
                  <a:schemeClr val="tx1"/>
                </a:solidFill>
              </a:rPr>
              <a:t> або </a:t>
            </a:r>
            <a:r>
              <a:rPr lang="uk-UA" sz="2800" dirty="0">
                <a:solidFill>
                  <a:schemeClr val="accent1"/>
                </a:solidFill>
              </a:rPr>
              <a:t>відмінне</a:t>
            </a:r>
            <a:r>
              <a:rPr lang="uk-UA" sz="2800" dirty="0">
                <a:solidFill>
                  <a:schemeClr val="tx1"/>
                </a:solidFill>
              </a:rPr>
              <a:t> між декількома текстами, у тому числі </a:t>
            </a:r>
            <a:r>
              <a:rPr lang="uk-UA" sz="2800" i="1" dirty="0">
                <a:solidFill>
                  <a:schemeClr val="tx1"/>
                </a:solidFill>
              </a:rPr>
              <a:t>різних форматів і т. ін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pPr marL="538163" indent="-269875" algn="just"/>
            <a:r>
              <a:rPr lang="uk-UA" sz="2800" dirty="0">
                <a:solidFill>
                  <a:schemeClr val="tx1"/>
                </a:solidFill>
              </a:rPr>
              <a:t>підкріпити певну інформацію фактами з кількох текстів у тому числі </a:t>
            </a:r>
            <a:r>
              <a:rPr lang="uk-UA" sz="2800" i="1" dirty="0">
                <a:solidFill>
                  <a:schemeClr val="tx1"/>
                </a:solidFill>
              </a:rPr>
              <a:t>різних форматів і т. ін.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66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816" y="392480"/>
            <a:ext cx="9217024" cy="1584176"/>
          </a:xfrm>
        </p:spPr>
        <p:txBody>
          <a:bodyPr>
            <a:normAutofit fontScale="90000"/>
          </a:bodyPr>
          <a:lstStyle/>
          <a:p>
            <a:pPr hangingPunct="0"/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Приклад комплексного завдання:</a:t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Зразок </a:t>
            </a:r>
            <a:r>
              <a:rPr lang="uk-UA" b="1" dirty="0">
                <a:solidFill>
                  <a:schemeClr val="bg1"/>
                </a:solidFill>
              </a:rPr>
              <a:t>сценарію</a:t>
            </a:r>
            <a:r>
              <a:rPr lang="uk-UA" dirty="0">
                <a:solidFill>
                  <a:schemeClr val="bg1"/>
                </a:solidFill>
              </a:rPr>
              <a:t> з трьома включеними </a:t>
            </a:r>
            <a:r>
              <a:rPr lang="uk-UA" b="1" dirty="0">
                <a:solidFill>
                  <a:schemeClr val="bg1"/>
                </a:solidFill>
              </a:rPr>
              <a:t>завданнями</a:t>
            </a:r>
            <a:r>
              <a:rPr lang="uk-UA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508" y="2094535"/>
            <a:ext cx="115976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2550" hangingPunct="0"/>
            <a:r>
              <a:rPr lang="uk-UA" sz="2800" dirty="0" smtClean="0">
                <a:solidFill>
                  <a:schemeClr val="accent1"/>
                </a:solidFill>
              </a:rPr>
              <a:t>Пропонується </a:t>
            </a:r>
            <a:r>
              <a:rPr lang="uk-UA" sz="2800" dirty="0">
                <a:solidFill>
                  <a:schemeClr val="accent1"/>
                </a:solidFill>
              </a:rPr>
              <a:t>прочитати </a:t>
            </a:r>
            <a:r>
              <a:rPr lang="uk-UA" sz="2800" dirty="0">
                <a:solidFill>
                  <a:schemeClr val="accent1"/>
                </a:solidFill>
              </a:rPr>
              <a:t>три джерела:</a:t>
            </a:r>
            <a:r>
              <a:rPr lang="uk-UA" sz="3200" dirty="0">
                <a:solidFill>
                  <a:schemeClr val="accent1"/>
                </a:solidFill>
              </a:rPr>
              <a:t> 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uk-UA" sz="2800" dirty="0"/>
              <a:t>пост </a:t>
            </a:r>
            <a:r>
              <a:rPr lang="uk-UA" sz="2800" dirty="0"/>
              <a:t>з </a:t>
            </a:r>
            <a:r>
              <a:rPr lang="uk-UA" sz="2800" dirty="0" err="1"/>
              <a:t>блогу</a:t>
            </a:r>
            <a:r>
              <a:rPr lang="uk-UA" sz="2800" dirty="0"/>
              <a:t> </a:t>
            </a:r>
            <a:endParaRPr lang="uk-UA" sz="2800" dirty="0"/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uk-UA" sz="2800" dirty="0"/>
              <a:t>коментарі </a:t>
            </a:r>
            <a:r>
              <a:rPr lang="uk-UA" sz="2800" dirty="0"/>
              <a:t>після </a:t>
            </a:r>
            <a:r>
              <a:rPr lang="uk-UA" sz="2800" dirty="0"/>
              <a:t>нього </a:t>
            </a:r>
            <a:endParaRPr lang="uk-UA" sz="2800" dirty="0"/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uk-UA" sz="2800" dirty="0"/>
              <a:t>статтю, на яку вказує один з </a:t>
            </a:r>
            <a:r>
              <a:rPr lang="uk-UA" sz="2800" dirty="0"/>
              <a:t>коментаторів (Скотт </a:t>
            </a:r>
            <a:r>
              <a:rPr lang="uk-UA" sz="2800" dirty="0" err="1"/>
              <a:t>Гаффінгтон</a:t>
            </a:r>
            <a:r>
              <a:rPr lang="uk-UA" sz="2800" dirty="0"/>
              <a:t> </a:t>
            </a:r>
            <a:r>
              <a:rPr lang="uk-UA" sz="2800" dirty="0"/>
              <a:t>«Чи закінчився золотий вік дослідження космосу</a:t>
            </a:r>
            <a:r>
              <a:rPr lang="uk-UA" sz="2800" dirty="0"/>
              <a:t>?»)  </a:t>
            </a:r>
            <a:endParaRPr lang="uk-UA" sz="2800" dirty="0" smtClean="0"/>
          </a:p>
          <a:p>
            <a:pPr indent="363538" hangingPunct="0"/>
            <a:endParaRPr lang="uk-UA" sz="2800" b="1" dirty="0" smtClean="0"/>
          </a:p>
          <a:p>
            <a:pPr indent="363538" hangingPunct="0"/>
            <a:r>
              <a:rPr lang="uk-UA" sz="2800" b="1" dirty="0" smtClean="0"/>
              <a:t>Сценарій</a:t>
            </a:r>
            <a:r>
              <a:rPr lang="uk-UA" sz="2800" dirty="0"/>
              <a:t>: Обговорюється </a:t>
            </a:r>
            <a:r>
              <a:rPr lang="uk-UA" sz="2800" dirty="0"/>
              <a:t>дослідження космосу сьогодні та в майбутньому. </a:t>
            </a:r>
          </a:p>
          <a:p>
            <a:pPr indent="363538" hangingPunct="0"/>
            <a:r>
              <a:rPr lang="uk-UA" sz="2800" dirty="0"/>
              <a:t>Учні мають </a:t>
            </a:r>
            <a:r>
              <a:rPr lang="uk-UA" sz="2800" dirty="0"/>
              <a:t>виконати </a:t>
            </a:r>
            <a:r>
              <a:rPr lang="uk-UA" sz="2800" b="1" dirty="0"/>
              <a:t>3 завдання</a:t>
            </a:r>
            <a:r>
              <a:rPr lang="uk-UA" sz="2800" dirty="0"/>
              <a:t>, які оцінюють різні </a:t>
            </a:r>
            <a:r>
              <a:rPr lang="uk-UA" sz="2800" i="1" dirty="0"/>
              <a:t>читацькі процеси</a:t>
            </a:r>
            <a:r>
              <a:rPr lang="uk-UA" sz="2800" dirty="0"/>
              <a:t>.</a:t>
            </a:r>
          </a:p>
          <a:p>
            <a:pPr indent="363538" hangingPunct="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2962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" y="701040"/>
            <a:ext cx="8964488" cy="620688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Завдання: Проглянь </a:t>
            </a:r>
            <a:r>
              <a:rPr lang="uk-UA" sz="3200" b="1" dirty="0">
                <a:solidFill>
                  <a:schemeClr val="bg1"/>
                </a:solidFill>
              </a:rPr>
              <a:t>і знайди</a:t>
            </a:r>
            <a:r>
              <a:rPr lang="ru-RU" sz="3200" b="1" dirty="0">
                <a:solidFill>
                  <a:schemeClr val="bg1"/>
                </a:solidFill>
              </a:rPr>
              <a:t> (</a:t>
            </a:r>
            <a:r>
              <a:rPr lang="uk-UA" sz="3200" b="1" dirty="0">
                <a:solidFill>
                  <a:schemeClr val="bg1"/>
                </a:solidFill>
              </a:rPr>
              <a:t>одиничний текст</a:t>
            </a:r>
            <a:r>
              <a:rPr lang="ru-RU" sz="3200" b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79" y="1504608"/>
            <a:ext cx="11885221" cy="503335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Згідно зі </a:t>
            </a:r>
            <a:r>
              <a:rPr lang="uk-UA" sz="2800" dirty="0">
                <a:solidFill>
                  <a:schemeClr val="tx1"/>
                </a:solidFill>
              </a:rPr>
              <a:t>статтею Скотта </a:t>
            </a:r>
            <a:r>
              <a:rPr lang="uk-UA" sz="2800" dirty="0" err="1">
                <a:solidFill>
                  <a:schemeClr val="tx1"/>
                </a:solidFill>
              </a:rPr>
              <a:t>Гаффінгтона</a:t>
            </a:r>
            <a:r>
              <a:rPr lang="uk-UA" sz="2800" dirty="0">
                <a:solidFill>
                  <a:schemeClr val="tx1"/>
                </a:solidFill>
              </a:rPr>
              <a:t> «Чи закінчився золотий вік дослідження космосу</a:t>
            </a:r>
            <a:r>
              <a:rPr lang="uk-UA" sz="2800" dirty="0" smtClean="0">
                <a:solidFill>
                  <a:schemeClr val="tx1"/>
                </a:solidFill>
              </a:rPr>
              <a:t>?» </a:t>
            </a:r>
            <a:r>
              <a:rPr lang="uk-UA" sz="2800" b="1" dirty="0" smtClean="0">
                <a:solidFill>
                  <a:schemeClr val="tx1"/>
                </a:solidFill>
              </a:rPr>
              <a:t>як </a:t>
            </a:r>
            <a:r>
              <a:rPr lang="uk-UA" sz="2800" b="1" dirty="0">
                <a:solidFill>
                  <a:schemeClr val="tx1"/>
                </a:solidFill>
              </a:rPr>
              <a:t>вплинули приватні компанії на освоєння космосу</a:t>
            </a:r>
            <a:r>
              <a:rPr lang="uk-UA" sz="2800" dirty="0" smtClean="0">
                <a:solidFill>
                  <a:schemeClr val="tx1"/>
                </a:solidFill>
              </a:rPr>
              <a:t>?</a:t>
            </a:r>
          </a:p>
          <a:p>
            <a:pPr marL="0" indent="268288" algn="just"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А</a:t>
            </a:r>
            <a:r>
              <a:rPr lang="uk-UA" sz="2800" dirty="0">
                <a:solidFill>
                  <a:schemeClr val="tx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Приватні </a:t>
            </a:r>
            <a:r>
              <a:rPr lang="uk-UA" sz="2800" dirty="0">
                <a:solidFill>
                  <a:schemeClr val="tx1"/>
                </a:solidFill>
              </a:rPr>
              <a:t>компанії показали, що вони можуть краще вести проекти дослідження </a:t>
            </a:r>
            <a:r>
              <a:rPr lang="uk-UA" sz="2800" dirty="0" smtClean="0">
                <a:solidFill>
                  <a:schemeClr val="tx1"/>
                </a:solidFill>
              </a:rPr>
              <a:t>космосу.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268288" algn="just"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Б</a:t>
            </a:r>
            <a:r>
              <a:rPr lang="uk-UA" sz="2800" dirty="0">
                <a:solidFill>
                  <a:schemeClr val="tx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Люди </a:t>
            </a:r>
            <a:r>
              <a:rPr lang="uk-UA" sz="2800" dirty="0">
                <a:solidFill>
                  <a:schemeClr val="tx1"/>
                </a:solidFill>
              </a:rPr>
              <a:t>ставлять під сумнів необхідність існування державних космічних </a:t>
            </a:r>
            <a:r>
              <a:rPr lang="uk-UA" sz="2800" dirty="0" smtClean="0">
                <a:solidFill>
                  <a:schemeClr val="tx1"/>
                </a:solidFill>
              </a:rPr>
              <a:t>програм.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268288" algn="just"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В</a:t>
            </a:r>
            <a:r>
              <a:rPr lang="uk-UA" sz="2800" b="1" dirty="0">
                <a:solidFill>
                  <a:schemeClr val="tx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Державні </a:t>
            </a:r>
            <a:r>
              <a:rPr lang="uk-UA" sz="2800" dirty="0">
                <a:solidFill>
                  <a:schemeClr val="tx1"/>
                </a:solidFill>
              </a:rPr>
              <a:t>установи втрачають фінансування у конкуренції з приватними компаніями, які надають ті ж </a:t>
            </a:r>
            <a:r>
              <a:rPr lang="uk-UA" sz="2800" dirty="0" smtClean="0">
                <a:solidFill>
                  <a:schemeClr val="tx1"/>
                </a:solidFill>
              </a:rPr>
              <a:t>послуги.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268288" algn="just">
              <a:buNone/>
            </a:pPr>
            <a:r>
              <a:rPr lang="uk-UA" sz="2800" b="1" dirty="0" smtClean="0">
                <a:solidFill>
                  <a:schemeClr val="accent1"/>
                </a:solidFill>
              </a:rPr>
              <a:t>Г</a:t>
            </a:r>
            <a:r>
              <a:rPr lang="uk-UA" sz="2800" b="1" dirty="0">
                <a:solidFill>
                  <a:schemeClr val="tx1"/>
                </a:solidFill>
              </a:rPr>
              <a:t>	</a:t>
            </a:r>
            <a:r>
              <a:rPr lang="uk-UA" sz="2800" b="1" dirty="0" smtClean="0">
                <a:solidFill>
                  <a:schemeClr val="tx1"/>
                </a:solidFill>
              </a:rPr>
              <a:t>	</a:t>
            </a:r>
            <a:r>
              <a:rPr lang="uk-UA" sz="2800" dirty="0" smtClean="0">
                <a:solidFill>
                  <a:schemeClr val="tx1"/>
                </a:solidFill>
              </a:rPr>
              <a:t>Державні </a:t>
            </a:r>
            <a:r>
              <a:rPr lang="uk-UA" sz="2800" dirty="0">
                <a:solidFill>
                  <a:schemeClr val="tx1"/>
                </a:solidFill>
              </a:rPr>
              <a:t>установи та приватні компанії ефективно </a:t>
            </a:r>
            <a:r>
              <a:rPr lang="uk-UA" sz="2800" dirty="0" smtClean="0">
                <a:solidFill>
                  <a:schemeClr val="tx1"/>
                </a:solidFill>
              </a:rPr>
              <a:t>співпрацюють.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0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1383" y="699628"/>
            <a:ext cx="9144000" cy="1228998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rgbClr val="C00000"/>
                </a:solidFill>
              </a:rPr>
              <a:t/>
            </a:r>
            <a:br>
              <a:rPr lang="uk-UA" sz="4000" dirty="0">
                <a:solidFill>
                  <a:srgbClr val="C00000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Завдання: </a:t>
            </a:r>
            <a:r>
              <a:rPr lang="uk-UA" dirty="0">
                <a:solidFill>
                  <a:schemeClr val="bg1"/>
                </a:solidFill>
              </a:rPr>
              <a:t>Умовиводи на основі множинних текстів</a:t>
            </a:r>
            <a:r>
              <a:rPr lang="uk-UA" sz="4000" u="sng" dirty="0"/>
              <a:t/>
            </a:r>
            <a:br>
              <a:rPr lang="uk-UA" sz="4000" u="sng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9187" y="2225665"/>
            <a:ext cx="285261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8288" algn="just"/>
            <a:r>
              <a:rPr lang="uk-UA" sz="2800" dirty="0"/>
              <a:t>2. </a:t>
            </a:r>
            <a:r>
              <a:rPr lang="uk-UA" sz="2800" dirty="0"/>
              <a:t>На </a:t>
            </a:r>
            <a:r>
              <a:rPr lang="uk-UA" sz="2800" dirty="0"/>
              <a:t>основі того, що </a:t>
            </a:r>
            <a:r>
              <a:rPr lang="uk-UA" sz="2800" dirty="0"/>
              <a:t>ви дізналися</a:t>
            </a:r>
            <a:r>
              <a:rPr lang="uk-UA" sz="2800" dirty="0"/>
              <a:t>, </a:t>
            </a:r>
            <a:r>
              <a:rPr lang="uk-UA" sz="2800" dirty="0"/>
              <a:t>позначте в </a:t>
            </a:r>
            <a:r>
              <a:rPr lang="uk-UA" sz="2800" dirty="0"/>
              <a:t>таблиці всіх осіб, які б погодилися із наведеними </a:t>
            </a:r>
            <a:r>
              <a:rPr lang="uk-UA" sz="2800" dirty="0" smtClean="0"/>
              <a:t>твердженням.</a:t>
            </a:r>
            <a:endParaRPr lang="ru-RU" sz="3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420581"/>
              </p:ext>
            </p:extLst>
          </p:nvPr>
        </p:nvGraphicFramePr>
        <p:xfrm>
          <a:off x="3108960" y="1298569"/>
          <a:ext cx="8854440" cy="501720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80360"/>
                <a:gridCol w="1889760"/>
                <a:gridCol w="2407920"/>
                <a:gridCol w="1676400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effectLst/>
                        </a:rPr>
                        <a:t>Твердження</a:t>
                      </a: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err="1" smtClean="0">
                          <a:solidFill>
                            <a:schemeClr val="accent1"/>
                          </a:solidFill>
                          <a:effectLst/>
                        </a:rPr>
                        <a:t>Гаффінгтон</a:t>
                      </a:r>
                      <a:endParaRPr lang="ru-RU" sz="2000" b="1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accent1"/>
                          </a:solidFill>
                          <a:effectLst/>
                        </a:rPr>
                        <a:t>Йоші</a:t>
                      </a:r>
                      <a:r>
                        <a:rPr lang="uk-UA" sz="20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uk-UA" sz="2000" dirty="0" err="1" smtClean="0">
                          <a:solidFill>
                            <a:schemeClr val="accent1"/>
                          </a:solidFill>
                          <a:effectLst/>
                        </a:rPr>
                        <a:t>Кубота</a:t>
                      </a:r>
                      <a:endParaRPr lang="ru-RU" sz="2000" b="1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 err="1" smtClean="0">
                          <a:solidFill>
                            <a:schemeClr val="accent1"/>
                          </a:solidFill>
                          <a:effectLst/>
                        </a:rPr>
                        <a:t>Мессьєр</a:t>
                      </a:r>
                      <a:endParaRPr lang="ru-RU" sz="2000" b="1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6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accent1"/>
                          </a:solidFill>
                          <a:effectLst/>
                        </a:rPr>
                        <a:t>Запал до досліджень космосу зменшився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accent1"/>
                          </a:solidFill>
                          <a:effectLst/>
                        </a:rPr>
                        <a:t>Запал до досліджень космосу зменшився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3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Поступ у дослідженні космосу протягом останніх років сповільнився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12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1"/>
                          </a:solidFill>
                          <a:effectLst/>
                        </a:rPr>
                        <a:t>Як людські, так і машинні польоти мають величезне значення для програм дослідження космосу.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675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746760"/>
            <a:ext cx="8902700" cy="934403"/>
          </a:xfrm>
        </p:spPr>
        <p:txBody>
          <a:bodyPr>
            <a:normAutofit fontScale="90000"/>
          </a:bodyPr>
          <a:lstStyle/>
          <a:p>
            <a:r>
              <a:rPr lang="uk-UA" u="sng" dirty="0" smtClean="0">
                <a:solidFill>
                  <a:srgbClr val="C00000"/>
                </a:solidFill>
              </a:rPr>
              <a:t/>
            </a:r>
            <a:br>
              <a:rPr lang="uk-UA" u="sng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</a:rPr>
              <a:t>Завдання:  </a:t>
            </a:r>
            <a:r>
              <a:rPr lang="uk-UA" sz="4000" b="1" dirty="0">
                <a:solidFill>
                  <a:schemeClr val="bg1"/>
                </a:solidFill>
              </a:rPr>
              <a:t>Оціни і </a:t>
            </a:r>
            <a:r>
              <a:rPr lang="uk-UA" sz="4000" b="1" dirty="0" smtClean="0">
                <a:solidFill>
                  <a:schemeClr val="bg1"/>
                </a:solidFill>
              </a:rPr>
              <a:t>осмисли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335958"/>
            <a:ext cx="11186160" cy="452204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Подумай</a:t>
            </a:r>
            <a:r>
              <a:rPr lang="uk-UA" sz="2800" dirty="0">
                <a:solidFill>
                  <a:schemeClr val="tx1"/>
                </a:solidFill>
              </a:rPr>
              <a:t>, як Скотт </a:t>
            </a:r>
            <a:r>
              <a:rPr lang="uk-UA" sz="2800" dirty="0" err="1">
                <a:solidFill>
                  <a:schemeClr val="tx1"/>
                </a:solidFill>
              </a:rPr>
              <a:t>Гаффінгтон</a:t>
            </a:r>
            <a:r>
              <a:rPr lang="uk-UA" sz="2800" dirty="0">
                <a:solidFill>
                  <a:schemeClr val="tx1"/>
                </a:solidFill>
              </a:rPr>
              <a:t> писав свою статтю, і як люди писали коментарі у відповідь. </a:t>
            </a:r>
            <a:endParaRPr lang="uk-U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На </a:t>
            </a:r>
            <a:r>
              <a:rPr lang="uk-UA" sz="2800" dirty="0">
                <a:solidFill>
                  <a:schemeClr val="tx1"/>
                </a:solidFill>
              </a:rPr>
              <a:t>основі цієї інформації </a:t>
            </a:r>
            <a:r>
              <a:rPr lang="uk-UA" sz="2800" b="1" dirty="0">
                <a:solidFill>
                  <a:schemeClr val="tx1"/>
                </a:solidFill>
              </a:rPr>
              <a:t>напиши</a:t>
            </a:r>
            <a:r>
              <a:rPr lang="uk-UA" sz="2800" dirty="0">
                <a:solidFill>
                  <a:schemeClr val="tx1"/>
                </a:solidFill>
              </a:rPr>
              <a:t> коментар</a:t>
            </a:r>
            <a:r>
              <a:rPr lang="uk-UA" sz="2800" dirty="0">
                <a:solidFill>
                  <a:schemeClr val="tx1"/>
                </a:solidFill>
              </a:rPr>
              <a:t>, </a:t>
            </a:r>
            <a:r>
              <a:rPr lang="uk-UA" sz="2800" dirty="0">
                <a:solidFill>
                  <a:schemeClr val="tx1"/>
                </a:solidFill>
              </a:rPr>
              <a:t>який пояснює </a:t>
            </a:r>
            <a:r>
              <a:rPr lang="uk-UA" sz="2800" dirty="0">
                <a:solidFill>
                  <a:schemeClr val="accent1"/>
                </a:solidFill>
              </a:rPr>
              <a:t>дві першочергові переваги </a:t>
            </a:r>
            <a:r>
              <a:rPr lang="uk-UA" sz="2800" dirty="0">
                <a:solidFill>
                  <a:schemeClr val="tx1"/>
                </a:solidFill>
              </a:rPr>
              <a:t>дослідження космосу. </a:t>
            </a:r>
            <a:endParaRPr lang="uk-U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Підкріпи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свою відповідь </a:t>
            </a:r>
            <a:r>
              <a:rPr lang="uk-UA" sz="2800" dirty="0">
                <a:solidFill>
                  <a:schemeClr val="tx1"/>
                </a:solidFill>
              </a:rPr>
              <a:t>інформацією із </a:t>
            </a:r>
            <a:r>
              <a:rPr lang="uk-UA" sz="2800" dirty="0">
                <a:solidFill>
                  <a:schemeClr val="tx1"/>
                </a:solidFill>
              </a:rPr>
              <a:t>цих статей.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38780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398588" y="2730500"/>
            <a:ext cx="8837612" cy="3219450"/>
          </a:xfrm>
          <a:extLst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</a:rPr>
              <a:t>1</a:t>
            </a:r>
            <a:r>
              <a:rPr lang="cs-CZ" altLang="uk-UA" sz="2600" smtClean="0">
                <a:solidFill>
                  <a:srgbClr val="3C3C35"/>
                </a:solidFill>
              </a:rPr>
              <a:t>20 </a:t>
            </a:r>
            <a:r>
              <a:rPr lang="uk-UA" altLang="uk-UA" sz="2600" smtClean="0">
                <a:solidFill>
                  <a:srgbClr val="3C3C35"/>
                </a:solidFill>
              </a:rPr>
              <a:t>хвилин тест</a:t>
            </a:r>
            <a:r>
              <a:rPr lang="cs-CZ" altLang="uk-UA" sz="2600" smtClean="0">
                <a:solidFill>
                  <a:srgbClr val="3C3C35"/>
                </a:solidFill>
              </a:rPr>
              <a:t> (2</a:t>
            </a:r>
            <a:r>
              <a:rPr lang="uk-UA" altLang="uk-UA" sz="2600" smtClean="0">
                <a:solidFill>
                  <a:srgbClr val="3C3C35"/>
                </a:solidFill>
              </a:rPr>
              <a:t> </a:t>
            </a:r>
            <a:r>
              <a:rPr lang="cs-CZ" altLang="uk-UA" sz="2600" smtClean="0">
                <a:solidFill>
                  <a:srgbClr val="3C3C35"/>
                </a:solidFill>
              </a:rPr>
              <a:t>x 60 </a:t>
            </a:r>
            <a:r>
              <a:rPr lang="uk-UA" altLang="uk-UA" sz="2600" smtClean="0">
                <a:solidFill>
                  <a:srgbClr val="3C3C35"/>
                </a:solidFill>
              </a:rPr>
              <a:t>хвилин</a:t>
            </a:r>
            <a:r>
              <a:rPr lang="cs-CZ" altLang="uk-UA" sz="2600" smtClean="0">
                <a:solidFill>
                  <a:srgbClr val="3C3C35"/>
                </a:solidFill>
              </a:rPr>
              <a:t>)</a:t>
            </a:r>
            <a:endParaRPr lang="uk-UA" altLang="uk-UA" sz="2600" smtClean="0">
              <a:solidFill>
                <a:srgbClr val="3C3C35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Тестовий зошит розбитий на 4 блоки, у кожному блоці 10 – 12 різних завдань</a:t>
            </a:r>
            <a:endParaRPr lang="cs-CZ" altLang="uk-UA" sz="2600" smtClean="0">
              <a:solidFill>
                <a:srgbClr val="3C3C35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У кожному розділі є завдання з наданням повної  відповіді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Завдання компетентісного характеру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altLang="uk-UA" sz="2600" smtClean="0">
                <a:solidFill>
                  <a:srgbClr val="3C3C35"/>
                </a:solidFill>
                <a:latin typeface="Arial" charset="0"/>
              </a:rPr>
              <a:t>Перевірка завдань – кодування (відповідність до запропонованих варіантів відповіді)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uk-UA" sz="2600" smtClean="0">
              <a:solidFill>
                <a:srgbClr val="3C3C35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uk-UA" sz="2600" smtClean="0">
              <a:solidFill>
                <a:srgbClr val="3C3C35"/>
              </a:solidFill>
            </a:endParaRPr>
          </a:p>
        </p:txBody>
      </p:sp>
      <p:sp>
        <p:nvSpPr>
          <p:cNvPr id="41987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2009775" y="873125"/>
            <a:ext cx="8208963" cy="86360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alt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Специфіка тестування</a:t>
            </a:r>
            <a:endParaRPr lang="en-US" altLang="uk-UA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88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3119438" y="260350"/>
            <a:ext cx="7200900" cy="288925"/>
          </a:xfrm>
          <a:extLst/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cs-CZ" altLang="uk-UA" smtClean="0"/>
              <a:t>PISA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/>
          <p:nvPr/>
        </p:nvSpPr>
        <p:spPr>
          <a:xfrm>
            <a:off x="3521710" y="2735898"/>
            <a:ext cx="6840538" cy="3036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/>
              <a:t>ДЯКУЄМО </a:t>
            </a:r>
            <a:r>
              <a:rPr lang="uk-UA" sz="4800" b="1" dirty="0"/>
              <a:t>ЗА УВАГУ!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b="1" smtClean="0">
                <a:solidFill>
                  <a:srgbClr val="EE8264"/>
                </a:solidFill>
                <a:latin typeface="Arial" charset="0"/>
              </a:rPr>
              <a:t>Тестові зошити</a:t>
            </a:r>
            <a:endParaRPr lang="en-US" b="1" smtClean="0">
              <a:solidFill>
                <a:srgbClr val="EE8264"/>
              </a:solidFill>
              <a:latin typeface="Arial" charset="0"/>
            </a:endParaRP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uk-UA" sz="3200" smtClean="0">
                <a:latin typeface="Arial" charset="0"/>
              </a:rPr>
              <a:t>12 різних тестових зошитів</a:t>
            </a:r>
          </a:p>
          <a:p>
            <a:pPr lvl="1"/>
            <a:r>
              <a:rPr lang="uk-UA" sz="2800" smtClean="0">
                <a:latin typeface="Arial" charset="0"/>
              </a:rPr>
              <a:t>2 добірки завдань з читання</a:t>
            </a:r>
          </a:p>
          <a:p>
            <a:pPr lvl="1"/>
            <a:r>
              <a:rPr lang="uk-UA" sz="2800" smtClean="0">
                <a:latin typeface="Arial" charset="0"/>
              </a:rPr>
              <a:t>2 добірки завдань з математики або природничих дисциплін</a:t>
            </a:r>
            <a:endParaRPr lang="en-US" sz="2800" smtClean="0"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1973</Words>
  <Application>Microsoft Office PowerPoint</Application>
  <PresentationFormat>Широкоэкранный</PresentationFormat>
  <Paragraphs>397</Paragraphs>
  <Slides>80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91" baseType="lpstr">
      <vt:lpstr>Arial</vt:lpstr>
      <vt:lpstr>Calibri</vt:lpstr>
      <vt:lpstr>Candara</vt:lpstr>
      <vt:lpstr>Century Gothic</vt:lpstr>
      <vt:lpstr>Courier New</vt:lpstr>
      <vt:lpstr>Garamond</vt:lpstr>
      <vt:lpstr>Times New Roman</vt:lpstr>
      <vt:lpstr>Verdana</vt:lpstr>
      <vt:lpstr>Wingdings</vt:lpstr>
      <vt:lpstr>Wingdings 3</vt:lpstr>
      <vt:lpstr>Ион (конференц-зал)</vt:lpstr>
      <vt:lpstr>Презентация PowerPoint</vt:lpstr>
      <vt:lpstr>PISA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Тестові зошити</vt:lpstr>
      <vt:lpstr>Презентация PowerPoint</vt:lpstr>
      <vt:lpstr>Анкетування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Виконання завдань дослідження у 2016 році (підготовка пілотного етапу)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Програма дій на 2017 рік (підготовка й проведення пілотного етапу)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PISA:  деякі результати попередніх циклів</vt:lpstr>
      <vt:lpstr>Презентация PowerPoint</vt:lpstr>
      <vt:lpstr>PISA 2015 </vt:lpstr>
      <vt:lpstr>PISA 2015 </vt:lpstr>
      <vt:lpstr>PISA 2015 </vt:lpstr>
      <vt:lpstr>Презентация PowerPoint</vt:lpstr>
      <vt:lpstr>PISA 2015 </vt:lpstr>
      <vt:lpstr>PISA 2015 </vt:lpstr>
      <vt:lpstr>PISA-2018:  Оцінювання математичної   грамотності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PISA-2018:  Оцінювання читацької грамотності</vt:lpstr>
      <vt:lpstr>Мета дослідження</vt:lpstr>
      <vt:lpstr>PISA 2018: читацька грамотність</vt:lpstr>
      <vt:lpstr>Вимірювання читацької грамотності</vt:lpstr>
      <vt:lpstr>Типи текстів за сферами вживання</vt:lpstr>
      <vt:lpstr>Типи текстів (функціональні)</vt:lpstr>
      <vt:lpstr>Тексти:  одиничні й множинні</vt:lpstr>
      <vt:lpstr>Приклад одиничного художнього тексту: Подарунок</vt:lpstr>
      <vt:lpstr>Завдання: ПОДАРУНОК </vt:lpstr>
      <vt:lpstr>Оцінювання відповіді</vt:lpstr>
      <vt:lpstr> Приклад множинного тексту: ГРАФІТІ </vt:lpstr>
      <vt:lpstr>Презентация PowerPoint</vt:lpstr>
      <vt:lpstr>Нетекстові формати</vt:lpstr>
      <vt:lpstr> Приклад залучення нетестового формату: ЗБІР НЕКТАРУ </vt:lpstr>
      <vt:lpstr>Завдання: Яка мета танцю бджіл? </vt:lpstr>
      <vt:lpstr>Цілісні тексти  </vt:lpstr>
      <vt:lpstr>Перервані тексти - це тексти у форматі матриці: </vt:lpstr>
      <vt:lpstr>    Перерваний текст: Бібліотечна система Морленда       За бібліотечною системою Морленда нові члени бібліотеки отримують закладку з розкладом її роботи.       Завдання 1:  Яка з бібліотек ще відкрита о 6-ій годині вечора по п’ятницях?    </vt:lpstr>
      <vt:lpstr>Змішані тексти</vt:lpstr>
      <vt:lpstr> Тип тексту – Читацькі процеси </vt:lpstr>
      <vt:lpstr>Завдання</vt:lpstr>
      <vt:lpstr>   Приклад комплексного завдання: Зразок сценарію з трьома включеними завданнями.    </vt:lpstr>
      <vt:lpstr>Завдання: Проглянь і знайди (одиничний текст).</vt:lpstr>
      <vt:lpstr> Завдання: Умовиводи на основі множинних текстів  </vt:lpstr>
      <vt:lpstr> Завдання:  Оціни і осмисли  </vt:lpstr>
      <vt:lpstr>Презентация PowerPoint</vt:lpstr>
    </vt:vector>
  </TitlesOfParts>
  <Company>Sitronics Telecom Software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147</cp:revision>
  <dcterms:created xsi:type="dcterms:W3CDTF">2016-04-11T06:06:40Z</dcterms:created>
  <dcterms:modified xsi:type="dcterms:W3CDTF">2017-01-17T15:18:09Z</dcterms:modified>
</cp:coreProperties>
</file>